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sldIdLst>
    <p:sldId id="263" r:id="rId6"/>
    <p:sldId id="281" r:id="rId7"/>
    <p:sldId id="307" r:id="rId8"/>
    <p:sldId id="292" r:id="rId9"/>
    <p:sldId id="294" r:id="rId10"/>
    <p:sldId id="293" r:id="rId11"/>
    <p:sldId id="315" r:id="rId12"/>
    <p:sldId id="318" r:id="rId13"/>
    <p:sldId id="295" r:id="rId14"/>
    <p:sldId id="319" r:id="rId15"/>
    <p:sldId id="311" r:id="rId16"/>
    <p:sldId id="310" r:id="rId17"/>
    <p:sldId id="312" r:id="rId18"/>
    <p:sldId id="316" r:id="rId19"/>
    <p:sldId id="314" r:id="rId20"/>
    <p:sldId id="327" r:id="rId21"/>
    <p:sldId id="317" r:id="rId22"/>
    <p:sldId id="322" r:id="rId23"/>
    <p:sldId id="323" r:id="rId24"/>
    <p:sldId id="325" r:id="rId25"/>
    <p:sldId id="324" r:id="rId26"/>
    <p:sldId id="326" r:id="rId27"/>
    <p:sldId id="278" r:id="rId28"/>
    <p:sldId id="321" r:id="rId29"/>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F7F"/>
    <a:srgbClr val="758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371" autoAdjust="0"/>
  </p:normalViewPr>
  <p:slideViewPr>
    <p:cSldViewPr snapToGrid="0">
      <p:cViewPr varScale="1">
        <p:scale>
          <a:sx n="87" d="100"/>
          <a:sy n="87" d="100"/>
        </p:scale>
        <p:origin x="1146" y="8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95911B6-C83E-4FBA-94D7-F2222B997265}" type="datetimeFigureOut">
              <a:rPr lang="en-GB" smtClean="0"/>
              <a:t>23/06/2025</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E7EA66F-AC92-4DA8-BB51-1DC3F1F1A128}" type="slidenum">
              <a:rPr lang="en-GB" smtClean="0"/>
              <a:t>‹#›</a:t>
            </a:fld>
            <a:endParaRPr lang="en-GB"/>
          </a:p>
        </p:txBody>
      </p:sp>
    </p:spTree>
    <p:extLst>
      <p:ext uri="{BB962C8B-B14F-4D97-AF65-F5344CB8AC3E}">
        <p14:creationId xmlns:p14="http://schemas.microsoft.com/office/powerpoint/2010/main" val="41568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go into to further tracking control later in the course.</a:t>
            </a:r>
          </a:p>
        </p:txBody>
      </p:sp>
      <p:sp>
        <p:nvSpPr>
          <p:cNvPr id="4" name="Slide Number Placeholder 3"/>
          <p:cNvSpPr>
            <a:spLocks noGrp="1"/>
          </p:cNvSpPr>
          <p:nvPr>
            <p:ph type="sldNum" sz="quarter" idx="5"/>
          </p:nvPr>
        </p:nvSpPr>
        <p:spPr/>
        <p:txBody>
          <a:bodyPr/>
          <a:lstStyle/>
          <a:p>
            <a:fld id="{7E7EA66F-AC92-4DA8-BB51-1DC3F1F1A128}" type="slidenum">
              <a:rPr lang="en-GB" smtClean="0"/>
              <a:t>2</a:t>
            </a:fld>
            <a:endParaRPr lang="en-GB"/>
          </a:p>
        </p:txBody>
      </p:sp>
    </p:spTree>
    <p:extLst>
      <p:ext uri="{BB962C8B-B14F-4D97-AF65-F5344CB8AC3E}">
        <p14:creationId xmlns:p14="http://schemas.microsoft.com/office/powerpoint/2010/main" val="3387996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Tracker Polarity can be changed with the “POL” polarity button, it cycles through Positive, Negative and Bi-Polar</a:t>
            </a:r>
          </a:p>
        </p:txBody>
      </p:sp>
      <p:sp>
        <p:nvSpPr>
          <p:cNvPr id="4" name="Slide Number Placeholder 3"/>
          <p:cNvSpPr>
            <a:spLocks noGrp="1"/>
          </p:cNvSpPr>
          <p:nvPr>
            <p:ph type="sldNum" sz="quarter" idx="5"/>
          </p:nvPr>
        </p:nvSpPr>
        <p:spPr/>
        <p:txBody>
          <a:bodyPr/>
          <a:lstStyle/>
          <a:p>
            <a:fld id="{7E7EA66F-AC92-4DA8-BB51-1DC3F1F1A128}" type="slidenum">
              <a:rPr lang="en-GB" smtClean="0"/>
              <a:t>4</a:t>
            </a:fld>
            <a:endParaRPr lang="en-GB"/>
          </a:p>
        </p:txBody>
      </p:sp>
    </p:spTree>
    <p:extLst>
      <p:ext uri="{BB962C8B-B14F-4D97-AF65-F5344CB8AC3E}">
        <p14:creationId xmlns:p14="http://schemas.microsoft.com/office/powerpoint/2010/main" val="166581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Confirm this is the correct location of button controls</a:t>
            </a:r>
          </a:p>
        </p:txBody>
      </p:sp>
      <p:sp>
        <p:nvSpPr>
          <p:cNvPr id="4" name="Slide Number Placeholder 3"/>
          <p:cNvSpPr>
            <a:spLocks noGrp="1"/>
          </p:cNvSpPr>
          <p:nvPr>
            <p:ph type="sldNum" sz="quarter" idx="5"/>
          </p:nvPr>
        </p:nvSpPr>
        <p:spPr/>
        <p:txBody>
          <a:bodyPr/>
          <a:lstStyle/>
          <a:p>
            <a:fld id="{7E7EA66F-AC92-4DA8-BB51-1DC3F1F1A128}" type="slidenum">
              <a:rPr lang="en-GB" smtClean="0"/>
              <a:t>6</a:t>
            </a:fld>
            <a:endParaRPr lang="en-GB"/>
          </a:p>
        </p:txBody>
      </p:sp>
    </p:spTree>
    <p:extLst>
      <p:ext uri="{BB962C8B-B14F-4D97-AF65-F5344CB8AC3E}">
        <p14:creationId xmlns:p14="http://schemas.microsoft.com/office/powerpoint/2010/main" val="1413932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Calibri" panose="020F0502020204030204" pitchFamily="34" charset="0"/>
                <a:cs typeface="Times New Roman" panose="02020603050405020304" pitchFamily="18" charset="0"/>
              </a:rPr>
              <a:t>Laser Pointer can be accessed in this menu</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dirty="0">
                <a:effectLst/>
                <a:latin typeface="Arial" panose="020B0604020202020204" pitchFamily="34" charset="0"/>
                <a:ea typeface="Calibri" panose="020F0502020204030204" pitchFamily="34" charset="0"/>
                <a:cs typeface="Times New Roman" panose="02020603050405020304" pitchFamily="18" charset="0"/>
              </a:rPr>
              <a:t>When selected, brings up this menu, details of the modes on the next slide</a:t>
            </a:r>
          </a:p>
        </p:txBody>
      </p:sp>
      <p:sp>
        <p:nvSpPr>
          <p:cNvPr id="4" name="Slide Number Placeholder 3"/>
          <p:cNvSpPr>
            <a:spLocks noGrp="1"/>
          </p:cNvSpPr>
          <p:nvPr>
            <p:ph type="sldNum" sz="quarter" idx="5"/>
          </p:nvPr>
        </p:nvSpPr>
        <p:spPr/>
        <p:txBody>
          <a:bodyPr/>
          <a:lstStyle/>
          <a:p>
            <a:fld id="{7E7EA66F-AC92-4DA8-BB51-1DC3F1F1A128}" type="slidenum">
              <a:rPr lang="en-GB" smtClean="0"/>
              <a:t>7</a:t>
            </a:fld>
            <a:endParaRPr lang="en-GB"/>
          </a:p>
        </p:txBody>
      </p:sp>
    </p:spTree>
    <p:extLst>
      <p:ext uri="{BB962C8B-B14F-4D97-AF65-F5344CB8AC3E}">
        <p14:creationId xmlns:p14="http://schemas.microsoft.com/office/powerpoint/2010/main" val="89240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E7EA66F-AC92-4DA8-BB51-1DC3F1F1A128}" type="slidenum">
              <a:rPr lang="en-GB" smtClean="0"/>
              <a:t>8</a:t>
            </a:fld>
            <a:endParaRPr lang="en-GB"/>
          </a:p>
        </p:txBody>
      </p:sp>
    </p:spTree>
    <p:extLst>
      <p:ext uri="{BB962C8B-B14F-4D97-AF65-F5344CB8AC3E}">
        <p14:creationId xmlns:p14="http://schemas.microsoft.com/office/powerpoint/2010/main" val="327403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On the Screen it will show the Lat/Long and Distance to Target, along with Relative height.</a:t>
            </a:r>
            <a:br>
              <a:rPr lang="en-GB" sz="1200" dirty="0">
                <a:effectLst/>
                <a:latin typeface="Arial" panose="020B0604020202020204" pitchFamily="34" charset="0"/>
                <a:ea typeface="Calibri" panose="020F0502020204030204" pitchFamily="34" charset="0"/>
                <a:cs typeface="Times New Roman" panose="02020603050405020304" pitchFamily="18" charset="0"/>
              </a:rPr>
            </a:br>
            <a:r>
              <a:rPr lang="en-GB" sz="1200" dirty="0">
                <a:effectLst/>
                <a:latin typeface="Arial" panose="020B0604020202020204" pitchFamily="34" charset="0"/>
                <a:ea typeface="Calibri" panose="020F0502020204030204" pitchFamily="34" charset="0"/>
                <a:cs typeface="Times New Roman" panose="02020603050405020304" pitchFamily="18" charset="0"/>
              </a:rPr>
              <a:t>This is all based on Data from the GNSS and IMU information.</a:t>
            </a:r>
          </a:p>
          <a:p>
            <a:pPr marL="228600" indent="-228600">
              <a:buAutoNum type="arabi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This shows the Last 3 returns and the “age”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ie</a:t>
            </a:r>
            <a:r>
              <a:rPr lang="en-GB" sz="1200" dirty="0">
                <a:effectLst/>
                <a:latin typeface="Arial" panose="020B0604020202020204" pitchFamily="34" charset="0"/>
                <a:ea typeface="Calibri" panose="020F0502020204030204" pitchFamily="34" charset="0"/>
                <a:cs typeface="Times New Roman" panose="02020603050405020304" pitchFamily="18" charset="0"/>
              </a:rPr>
              <a:t> when the last measurement was taken.</a:t>
            </a:r>
          </a:p>
        </p:txBody>
      </p:sp>
      <p:sp>
        <p:nvSpPr>
          <p:cNvPr id="4" name="Slide Number Placeholder 3"/>
          <p:cNvSpPr>
            <a:spLocks noGrp="1"/>
          </p:cNvSpPr>
          <p:nvPr>
            <p:ph type="sldNum" sz="quarter" idx="5"/>
          </p:nvPr>
        </p:nvSpPr>
        <p:spPr/>
        <p:txBody>
          <a:bodyPr/>
          <a:lstStyle/>
          <a:p>
            <a:fld id="{7E7EA66F-AC92-4DA8-BB51-1DC3F1F1A128}" type="slidenum">
              <a:rPr lang="en-GB" smtClean="0"/>
              <a:t>10</a:t>
            </a:fld>
            <a:endParaRPr lang="en-GB"/>
          </a:p>
        </p:txBody>
      </p:sp>
    </p:spTree>
    <p:extLst>
      <p:ext uri="{BB962C8B-B14F-4D97-AF65-F5344CB8AC3E}">
        <p14:creationId xmlns:p14="http://schemas.microsoft.com/office/powerpoint/2010/main" val="305497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coloured Ring shows </a:t>
            </a:r>
          </a:p>
        </p:txBody>
      </p:sp>
      <p:sp>
        <p:nvSpPr>
          <p:cNvPr id="4" name="Slide Number Placeholder 3"/>
          <p:cNvSpPr>
            <a:spLocks noGrp="1"/>
          </p:cNvSpPr>
          <p:nvPr>
            <p:ph type="sldNum" sz="quarter" idx="5"/>
          </p:nvPr>
        </p:nvSpPr>
        <p:spPr/>
        <p:txBody>
          <a:bodyPr/>
          <a:lstStyle/>
          <a:p>
            <a:fld id="{7E7EA66F-AC92-4DA8-BB51-1DC3F1F1A128}" type="slidenum">
              <a:rPr lang="en-GB" smtClean="0"/>
              <a:t>11</a:t>
            </a:fld>
            <a:endParaRPr lang="en-GB"/>
          </a:p>
        </p:txBody>
      </p:sp>
    </p:spTree>
    <p:extLst>
      <p:ext uri="{BB962C8B-B14F-4D97-AF65-F5344CB8AC3E}">
        <p14:creationId xmlns:p14="http://schemas.microsoft.com/office/powerpoint/2010/main" val="341736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Imagery Controls are accessed through the Soft Keys or screen, which then displays the options available.</a:t>
            </a:r>
          </a:p>
          <a:p>
            <a:r>
              <a:rPr lang="en-GB" dirty="0"/>
              <a:t>Changes and control are Mode dependant.</a:t>
            </a:r>
          </a:p>
        </p:txBody>
      </p:sp>
      <p:sp>
        <p:nvSpPr>
          <p:cNvPr id="4" name="Slide Number Placeholder 3"/>
          <p:cNvSpPr>
            <a:spLocks noGrp="1"/>
          </p:cNvSpPr>
          <p:nvPr>
            <p:ph type="sldNum" sz="quarter" idx="5"/>
          </p:nvPr>
        </p:nvSpPr>
        <p:spPr/>
        <p:txBody>
          <a:bodyPr/>
          <a:lstStyle/>
          <a:p>
            <a:fld id="{7E7EA66F-AC92-4DA8-BB51-1DC3F1F1A128}" type="slidenum">
              <a:rPr lang="en-GB" smtClean="0"/>
              <a:t>12</a:t>
            </a:fld>
            <a:endParaRPr lang="en-GB"/>
          </a:p>
        </p:txBody>
      </p:sp>
    </p:spTree>
    <p:extLst>
      <p:ext uri="{BB962C8B-B14F-4D97-AF65-F5344CB8AC3E}">
        <p14:creationId xmlns:p14="http://schemas.microsoft.com/office/powerpoint/2010/main" val="3537044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refresh the </a:t>
            </a:r>
            <a:r>
              <a:rPr lang="en-GB" dirty="0" err="1"/>
              <a:t>pano</a:t>
            </a:r>
            <a:r>
              <a:rPr lang="en-GB" dirty="0"/>
              <a:t>, this can also be achieved using a right Mouse Click on the </a:t>
            </a:r>
            <a:r>
              <a:rPr lang="en-GB" dirty="0" err="1"/>
              <a:t>Pano</a:t>
            </a:r>
            <a:r>
              <a:rPr lang="en-GB" dirty="0"/>
              <a:t> strip.</a:t>
            </a:r>
          </a:p>
          <a:p>
            <a:r>
              <a:rPr lang="en-GB" dirty="0"/>
              <a:t>The Fusion will overlay the cameras onto each other.</a:t>
            </a:r>
          </a:p>
          <a:p>
            <a:pPr marL="457200"/>
            <a:r>
              <a:rPr lang="en-GB" dirty="0"/>
              <a:t>LOCK:: </a:t>
            </a:r>
            <a:r>
              <a:rPr lang="en-GB" sz="1200" dirty="0">
                <a:effectLst/>
                <a:latin typeface="Arial" panose="020B0604020202020204" pitchFamily="34" charset="0"/>
                <a:ea typeface="Calibri" panose="020F0502020204030204" pitchFamily="34" charset="0"/>
                <a:cs typeface="Times New Roman" panose="02020603050405020304" pitchFamily="18" charset="0"/>
              </a:rPr>
              <a:t> The locked strip functionality can be useful if you move the cameras to examine a location but want to be able to return to your starting point quickly as necessary. A fixed strip allows you to click a point on the strip to easily return the cameras to that location</a:t>
            </a:r>
          </a:p>
        </p:txBody>
      </p:sp>
      <p:sp>
        <p:nvSpPr>
          <p:cNvPr id="4" name="Slide Number Placeholder 3"/>
          <p:cNvSpPr>
            <a:spLocks noGrp="1"/>
          </p:cNvSpPr>
          <p:nvPr>
            <p:ph type="sldNum" sz="quarter" idx="5"/>
          </p:nvPr>
        </p:nvSpPr>
        <p:spPr/>
        <p:txBody>
          <a:bodyPr/>
          <a:lstStyle/>
          <a:p>
            <a:fld id="{7E7EA66F-AC92-4DA8-BB51-1DC3F1F1A128}" type="slidenum">
              <a:rPr lang="en-GB" smtClean="0"/>
              <a:t>13</a:t>
            </a:fld>
            <a:endParaRPr lang="en-GB"/>
          </a:p>
        </p:txBody>
      </p:sp>
    </p:spTree>
    <p:extLst>
      <p:ext uri="{BB962C8B-B14F-4D97-AF65-F5344CB8AC3E}">
        <p14:creationId xmlns:p14="http://schemas.microsoft.com/office/powerpoint/2010/main" val="2819882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Yellow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Pano</a:t>
            </a:r>
            <a:r>
              <a:rPr lang="en-GB" sz="1200" dirty="0">
                <a:effectLst/>
                <a:latin typeface="Arial" panose="020B0604020202020204" pitchFamily="34" charset="0"/>
                <a:ea typeface="Calibri" panose="020F0502020204030204" pitchFamily="34" charset="0"/>
                <a:cs typeface="Times New Roman" panose="02020603050405020304" pitchFamily="18" charset="0"/>
              </a:rPr>
              <a:t> button at the bottom indicates that the image is enabled.</a:t>
            </a:r>
          </a:p>
          <a:p>
            <a:pPr marL="228600" indent="-228600">
              <a:buAutoNum type="arabicPeriod"/>
            </a:pPr>
            <a:r>
              <a:rPr lang="en-GB" sz="1200" dirty="0">
                <a:effectLst/>
                <a:latin typeface="Arial" panose="020B0604020202020204" pitchFamily="34" charset="0"/>
                <a:ea typeface="Calibri" panose="020F0502020204030204" pitchFamily="34" charset="0"/>
                <a:cs typeface="Times New Roman" panose="02020603050405020304" pitchFamily="18" charset="0"/>
              </a:rPr>
              <a:t>Blue Box indicates where the System is currently looking, where this is unlocked, the Panorama will not move with the EOD.</a:t>
            </a:r>
            <a:br>
              <a:rPr lang="en-GB" sz="1200" dirty="0">
                <a:effectLst/>
                <a:latin typeface="Arial" panose="020B0604020202020204" pitchFamily="34" charset="0"/>
                <a:ea typeface="Calibri" panose="020F0502020204030204" pitchFamily="34" charset="0"/>
                <a:cs typeface="Times New Roman" panose="02020603050405020304" pitchFamily="18" charset="0"/>
              </a:rPr>
            </a:br>
            <a:r>
              <a:rPr lang="en-GB" sz="1200" dirty="0">
                <a:effectLst/>
                <a:latin typeface="Arial" panose="020B0604020202020204" pitchFamily="34" charset="0"/>
                <a:ea typeface="Calibri" panose="020F0502020204030204" pitchFamily="34" charset="0"/>
                <a:cs typeface="Times New Roman" panose="02020603050405020304" pitchFamily="18" charset="0"/>
              </a:rPr>
              <a:t>Therefore this blue box, may not always be visible in the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Panaorama</a:t>
            </a:r>
            <a:r>
              <a:rPr lang="en-GB" sz="1200" dirty="0">
                <a:effectLst/>
                <a:latin typeface="Arial" panose="020B0604020202020204" pitchFamily="34" charset="0"/>
                <a:ea typeface="Calibri" panose="020F0502020204030204" pitchFamily="34" charset="0"/>
                <a:cs typeface="Times New Roman" panose="02020603050405020304" pitchFamily="18" charset="0"/>
              </a:rPr>
              <a:t> strip.</a:t>
            </a:r>
            <a:br>
              <a:rPr lang="en-GB" sz="1200" dirty="0">
                <a:effectLst/>
                <a:latin typeface="Arial" panose="020B0604020202020204" pitchFamily="34" charset="0"/>
                <a:ea typeface="Calibri" panose="020F0502020204030204" pitchFamily="34" charset="0"/>
                <a:cs typeface="Times New Roman" panose="02020603050405020304" pitchFamily="18" charset="0"/>
              </a:rPr>
            </a:br>
            <a:r>
              <a:rPr lang="en-GB" sz="1200" dirty="0">
                <a:effectLst/>
                <a:latin typeface="Arial" panose="020B0604020202020204" pitchFamily="34" charset="0"/>
                <a:ea typeface="Calibri" panose="020F0502020204030204" pitchFamily="34" charset="0"/>
                <a:cs typeface="Times New Roman" panose="02020603050405020304" pitchFamily="18" charset="0"/>
              </a:rPr>
              <a:t>When Locked, this Blue box should always be visible in the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Stip</a:t>
            </a:r>
            <a:r>
              <a:rPr lang="en-GB" sz="1200" dirty="0">
                <a:effectLst/>
                <a:latin typeface="Arial" panose="020B0604020202020204" pitchFamily="34" charset="0"/>
                <a:ea typeface="Calibri" panose="020F0502020204030204" pitchFamily="34" charset="0"/>
                <a:cs typeface="Times New Roman" panose="02020603050405020304" pitchFamily="18" charset="0"/>
              </a:rPr>
              <a:t> Image</a:t>
            </a:r>
          </a:p>
          <a:p>
            <a:pPr marL="228600" indent="-228600">
              <a:buAutoNum type="arabicPeriod"/>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E7EA66F-AC92-4DA8-BB51-1DC3F1F1A128}" type="slidenum">
              <a:rPr lang="en-GB" smtClean="0"/>
              <a:t>14</a:t>
            </a:fld>
            <a:endParaRPr lang="en-GB"/>
          </a:p>
        </p:txBody>
      </p:sp>
    </p:spTree>
    <p:extLst>
      <p:ext uri="{BB962C8B-B14F-4D97-AF65-F5344CB8AC3E}">
        <p14:creationId xmlns:p14="http://schemas.microsoft.com/office/powerpoint/2010/main" val="3311890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Calibri" panose="020F0502020204030204" pitchFamily="34" charset="0"/>
                <a:cs typeface="Times New Roman" panose="02020603050405020304" pitchFamily="18" charset="0"/>
              </a:rPr>
              <a:t>If Refresh is selected, then a prompt will appear to ask if you wish to create a new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Panaorama</a:t>
            </a:r>
            <a:r>
              <a:rPr lang="en-GB" sz="1200" dirty="0">
                <a:effectLst/>
                <a:latin typeface="Arial" panose="020B0604020202020204" pitchFamily="34" charset="0"/>
                <a:ea typeface="Calibri" panose="020F0502020204030204" pitchFamily="34" charset="0"/>
                <a:cs typeface="Times New Roman" panose="02020603050405020304" pitchFamily="18" charset="0"/>
              </a:rPr>
              <a:t>.</a:t>
            </a:r>
            <a:br>
              <a:rPr lang="en-GB" sz="1200" dirty="0">
                <a:effectLst/>
                <a:latin typeface="Arial" panose="020B0604020202020204" pitchFamily="34" charset="0"/>
                <a:ea typeface="Calibri" panose="020F0502020204030204" pitchFamily="34" charset="0"/>
                <a:cs typeface="Times New Roman" panose="02020603050405020304" pitchFamily="18" charset="0"/>
              </a:rPr>
            </a:br>
            <a:r>
              <a:rPr lang="en-GB" sz="1200" dirty="0">
                <a:effectLst/>
                <a:latin typeface="Arial" panose="020B0604020202020204" pitchFamily="34" charset="0"/>
                <a:ea typeface="Calibri" panose="020F0502020204030204" pitchFamily="34" charset="0"/>
                <a:cs typeface="Times New Roman" panose="02020603050405020304" pitchFamily="18" charset="0"/>
              </a:rPr>
              <a:t>A Right Mouse click on the strip image it’s self has the same effect.</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dirty="0">
                <a:effectLst/>
                <a:latin typeface="Arial" panose="020B0604020202020204" pitchFamily="34" charset="0"/>
                <a:ea typeface="Calibri" panose="020F0502020204030204" pitchFamily="34" charset="0"/>
                <a:cs typeface="Times New Roman" panose="02020603050405020304" pitchFamily="18" charset="0"/>
              </a:rPr>
              <a:t>Selecting “Yes” the system will create a new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Pano</a:t>
            </a:r>
            <a:r>
              <a:rPr lang="en-GB" sz="1200" dirty="0">
                <a:effectLst/>
                <a:latin typeface="Arial" panose="020B0604020202020204" pitchFamily="34" charset="0"/>
                <a:ea typeface="Calibri" panose="020F0502020204030204" pitchFamily="34" charset="0"/>
                <a:cs typeface="Times New Roman" panose="02020603050405020304" pitchFamily="18" charset="0"/>
              </a:rPr>
              <a:t> from the current Primary Sensor.</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dirty="0">
                <a:effectLst/>
                <a:latin typeface="Arial" panose="020B0604020202020204" pitchFamily="34" charset="0"/>
                <a:ea typeface="Calibri" panose="020F0502020204030204" pitchFamily="34" charset="0"/>
                <a:cs typeface="Times New Roman" panose="02020603050405020304" pitchFamily="18" charset="0"/>
              </a:rPr>
              <a:t>If the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Pano</a:t>
            </a:r>
            <a:r>
              <a:rPr lang="en-GB" sz="1200" dirty="0">
                <a:effectLst/>
                <a:latin typeface="Arial" panose="020B0604020202020204" pitchFamily="34" charset="0"/>
                <a:ea typeface="Calibri" panose="020F0502020204030204" pitchFamily="34" charset="0"/>
                <a:cs typeface="Times New Roman" panose="02020603050405020304" pitchFamily="18" charset="0"/>
              </a:rPr>
              <a:t> is switched off, then the system will save the last strip image created. This will be lost on a reboot. There is an option to save the Panorama formed and can be reloaded.</a:t>
            </a:r>
          </a:p>
        </p:txBody>
      </p:sp>
      <p:sp>
        <p:nvSpPr>
          <p:cNvPr id="4" name="Slide Number Placeholder 3"/>
          <p:cNvSpPr>
            <a:spLocks noGrp="1"/>
          </p:cNvSpPr>
          <p:nvPr>
            <p:ph type="sldNum" sz="quarter" idx="5"/>
          </p:nvPr>
        </p:nvSpPr>
        <p:spPr/>
        <p:txBody>
          <a:bodyPr/>
          <a:lstStyle/>
          <a:p>
            <a:fld id="{7E7EA66F-AC92-4DA8-BB51-1DC3F1F1A128}" type="slidenum">
              <a:rPr lang="en-GB" smtClean="0"/>
              <a:t>15</a:t>
            </a:fld>
            <a:endParaRPr lang="en-GB"/>
          </a:p>
        </p:txBody>
      </p:sp>
    </p:spTree>
    <p:extLst>
      <p:ext uri="{BB962C8B-B14F-4D97-AF65-F5344CB8AC3E}">
        <p14:creationId xmlns:p14="http://schemas.microsoft.com/office/powerpoint/2010/main" val="794136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Calibri" panose="020F0502020204030204" pitchFamily="34" charset="0"/>
                <a:cs typeface="Times New Roman" panose="02020603050405020304" pitchFamily="18" charset="0"/>
              </a:rPr>
              <a:t>If Refresh is selected, then a prompt will appear to ask if you wish to create a new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Panaorama</a:t>
            </a:r>
            <a:r>
              <a:rPr lang="en-GB" sz="1200" dirty="0">
                <a:effectLst/>
                <a:latin typeface="Arial" panose="020B0604020202020204" pitchFamily="34" charset="0"/>
                <a:ea typeface="Calibri" panose="020F0502020204030204" pitchFamily="34" charset="0"/>
                <a:cs typeface="Times New Roman" panose="02020603050405020304" pitchFamily="18" charset="0"/>
              </a:rPr>
              <a:t>.</a:t>
            </a:r>
            <a:br>
              <a:rPr lang="en-GB" sz="1200" dirty="0">
                <a:effectLst/>
                <a:latin typeface="Arial" panose="020B0604020202020204" pitchFamily="34" charset="0"/>
                <a:ea typeface="Calibri" panose="020F0502020204030204" pitchFamily="34" charset="0"/>
                <a:cs typeface="Times New Roman" panose="02020603050405020304" pitchFamily="18" charset="0"/>
              </a:rPr>
            </a:br>
            <a:r>
              <a:rPr lang="en-GB" sz="1200" dirty="0">
                <a:effectLst/>
                <a:latin typeface="Arial" panose="020B0604020202020204" pitchFamily="34" charset="0"/>
                <a:ea typeface="Calibri" panose="020F0502020204030204" pitchFamily="34" charset="0"/>
                <a:cs typeface="Times New Roman" panose="02020603050405020304" pitchFamily="18" charset="0"/>
              </a:rPr>
              <a:t>A Right Mouse click on the strip image it’s self has the same effect.</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dirty="0">
                <a:effectLst/>
                <a:latin typeface="Arial" panose="020B0604020202020204" pitchFamily="34" charset="0"/>
                <a:ea typeface="Calibri" panose="020F0502020204030204" pitchFamily="34" charset="0"/>
                <a:cs typeface="Times New Roman" panose="02020603050405020304" pitchFamily="18" charset="0"/>
              </a:rPr>
              <a:t>Selecting “Yes” the system will create a new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Pano</a:t>
            </a:r>
            <a:r>
              <a:rPr lang="en-GB" sz="1200" dirty="0">
                <a:effectLst/>
                <a:latin typeface="Arial" panose="020B0604020202020204" pitchFamily="34" charset="0"/>
                <a:ea typeface="Calibri" panose="020F0502020204030204" pitchFamily="34" charset="0"/>
                <a:cs typeface="Times New Roman" panose="02020603050405020304" pitchFamily="18" charset="0"/>
              </a:rPr>
              <a:t> from the current Primary Sensor.</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dirty="0">
                <a:effectLst/>
                <a:latin typeface="Arial" panose="020B0604020202020204" pitchFamily="34" charset="0"/>
                <a:ea typeface="Calibri" panose="020F0502020204030204" pitchFamily="34" charset="0"/>
                <a:cs typeface="Times New Roman" panose="02020603050405020304" pitchFamily="18" charset="0"/>
              </a:rPr>
              <a:t>If the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Pano</a:t>
            </a:r>
            <a:r>
              <a:rPr lang="en-GB" sz="1200" dirty="0">
                <a:effectLst/>
                <a:latin typeface="Arial" panose="020B0604020202020204" pitchFamily="34" charset="0"/>
                <a:ea typeface="Calibri" panose="020F0502020204030204" pitchFamily="34" charset="0"/>
                <a:cs typeface="Times New Roman" panose="02020603050405020304" pitchFamily="18" charset="0"/>
              </a:rPr>
              <a:t> is switched off, then the system will save the last strip image created. This will be lost on a reboot. There is an option to save the Panorama formed and can be reloaded.</a:t>
            </a:r>
          </a:p>
        </p:txBody>
      </p:sp>
      <p:sp>
        <p:nvSpPr>
          <p:cNvPr id="4" name="Slide Number Placeholder 3"/>
          <p:cNvSpPr>
            <a:spLocks noGrp="1"/>
          </p:cNvSpPr>
          <p:nvPr>
            <p:ph type="sldNum" sz="quarter" idx="5"/>
          </p:nvPr>
        </p:nvSpPr>
        <p:spPr/>
        <p:txBody>
          <a:bodyPr/>
          <a:lstStyle/>
          <a:p>
            <a:fld id="{7E7EA66F-AC92-4DA8-BB51-1DC3F1F1A128}" type="slidenum">
              <a:rPr lang="en-GB" smtClean="0"/>
              <a:t>16</a:t>
            </a:fld>
            <a:endParaRPr lang="en-GB"/>
          </a:p>
        </p:txBody>
      </p:sp>
    </p:spTree>
    <p:extLst>
      <p:ext uri="{BB962C8B-B14F-4D97-AF65-F5344CB8AC3E}">
        <p14:creationId xmlns:p14="http://schemas.microsoft.com/office/powerpoint/2010/main" val="2891077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E7EA66F-AC92-4DA8-BB51-1DC3F1F1A128}" type="slidenum">
              <a:rPr lang="en-GB" smtClean="0"/>
              <a:t>17</a:t>
            </a:fld>
            <a:endParaRPr lang="en-GB"/>
          </a:p>
        </p:txBody>
      </p:sp>
    </p:spTree>
    <p:extLst>
      <p:ext uri="{BB962C8B-B14F-4D97-AF65-F5344CB8AC3E}">
        <p14:creationId xmlns:p14="http://schemas.microsoft.com/office/powerpoint/2010/main" val="1376428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18</a:t>
            </a:fld>
            <a:endParaRPr lang="en-GB"/>
          </a:p>
        </p:txBody>
      </p:sp>
    </p:spTree>
    <p:extLst>
      <p:ext uri="{BB962C8B-B14F-4D97-AF65-F5344CB8AC3E}">
        <p14:creationId xmlns:p14="http://schemas.microsoft.com/office/powerpoint/2010/main" val="41602975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79" y="818311"/>
            <a:ext cx="10515600" cy="611021"/>
          </a:xfrm>
        </p:spPr>
        <p:txBody>
          <a:bodyPr>
            <a:normAutofit/>
          </a:bodyPr>
          <a:lstStyle>
            <a:lvl1pPr>
              <a:defRPr sz="2800" b="0">
                <a:latin typeface="+mn-lt"/>
                <a:cs typeface="Arial" panose="020B060402020202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spTree>
    <p:extLst>
      <p:ext uri="{BB962C8B-B14F-4D97-AF65-F5344CB8AC3E}">
        <p14:creationId xmlns:p14="http://schemas.microsoft.com/office/powerpoint/2010/main" val="256336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79" y="2130946"/>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spTree>
    <p:extLst>
      <p:ext uri="{BB962C8B-B14F-4D97-AF65-F5344CB8AC3E}">
        <p14:creationId xmlns:p14="http://schemas.microsoft.com/office/powerpoint/2010/main" val="244810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5535"/>
            <a:ext cx="2743200" cy="365125"/>
          </a:xfrm>
        </p:spPr>
        <p:txBody>
          <a:bodyPr/>
          <a:lstStyle>
            <a:lvl1pPr algn="r">
              <a:defRPr sz="1400" b="0"/>
            </a:lvl1pPr>
          </a:lstStyle>
          <a:p>
            <a:pPr algn="l"/>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4"/>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72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4" name="Picture 3" descr="A picture containing dark, computer, lit, computer&#10;&#10;Description automatically generated">
            <a:extLst>
              <a:ext uri="{FF2B5EF4-FFF2-40B4-BE49-F238E27FC236}">
                <a16:creationId xmlns:a16="http://schemas.microsoft.com/office/drawing/2014/main" id="{198B06BB-EAE0-4102-BDC9-100CBB5FFB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spTree>
    <p:extLst>
      <p:ext uri="{BB962C8B-B14F-4D97-AF65-F5344CB8AC3E}">
        <p14:creationId xmlns:p14="http://schemas.microsoft.com/office/powerpoint/2010/main" val="36442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78544"/>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54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0" name="Picture 19" descr="A picture containing drawing&#10;&#10;Description automatically generated">
            <a:extLst>
              <a:ext uri="{FF2B5EF4-FFF2-40B4-BE49-F238E27FC236}">
                <a16:creationId xmlns:a16="http://schemas.microsoft.com/office/drawing/2014/main" id="{AF8CA377-E488-40B7-B33A-EE7BD1E8B4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2442" y="136642"/>
            <a:ext cx="449644" cy="368157"/>
          </a:xfrm>
          <a:prstGeom prst="rect">
            <a:avLst/>
          </a:prstGeom>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spTree>
    <p:extLst>
      <p:ext uri="{BB962C8B-B14F-4D97-AF65-F5344CB8AC3E}">
        <p14:creationId xmlns:p14="http://schemas.microsoft.com/office/powerpoint/2010/main" val="12491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92188"/>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92188"/>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5" name="Picture 14" descr="A picture containing clock, dark, traffic, street&#10;&#10;Description automatically generated">
            <a:extLst>
              <a:ext uri="{FF2B5EF4-FFF2-40B4-BE49-F238E27FC236}">
                <a16:creationId xmlns:a16="http://schemas.microsoft.com/office/drawing/2014/main" id="{82163EE6-795C-4362-A5EB-F50D10274E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spTree>
    <p:extLst>
      <p:ext uri="{BB962C8B-B14F-4D97-AF65-F5344CB8AC3E}">
        <p14:creationId xmlns:p14="http://schemas.microsoft.com/office/powerpoint/2010/main" val="285021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5"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1" y="6492875"/>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6" name="Picture 15" descr="A picture containing computer, dark, computer, lit&#10;&#10;Description automatically generated">
            <a:extLst>
              <a:ext uri="{FF2B5EF4-FFF2-40B4-BE49-F238E27FC236}">
                <a16:creationId xmlns:a16="http://schemas.microsoft.com/office/drawing/2014/main" id="{386F8AA3-DBB0-4257-BE80-F8A5FACCA9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17" name="Picture 16" descr="A close up of a sign&#10;&#10;Description automatically generated">
            <a:extLst>
              <a:ext uri="{FF2B5EF4-FFF2-40B4-BE49-F238E27FC236}">
                <a16:creationId xmlns:a16="http://schemas.microsoft.com/office/drawing/2014/main" id="{2E16CEB0-3F08-4E11-8C83-E46327969F3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spTree>
    <p:extLst>
      <p:ext uri="{BB962C8B-B14F-4D97-AF65-F5344CB8AC3E}">
        <p14:creationId xmlns:p14="http://schemas.microsoft.com/office/powerpoint/2010/main" val="28103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D9F25-A0F8-4076-824A-BA8CB1E16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F40A7A-0876-451F-9207-4DA489861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2882B-43AB-4F6C-B16C-84D9EFE08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Copyright</a:t>
            </a:r>
            <a:endParaRPr lang="en-GB"/>
          </a:p>
        </p:txBody>
      </p:sp>
      <p:sp>
        <p:nvSpPr>
          <p:cNvPr id="5" name="Footer Placeholder 4">
            <a:extLst>
              <a:ext uri="{FF2B5EF4-FFF2-40B4-BE49-F238E27FC236}">
                <a16:creationId xmlns:a16="http://schemas.microsoft.com/office/drawing/2014/main" id="{24D2A23F-F5B4-48BE-8735-21AEF63B9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Classification Confidential</a:t>
            </a:r>
          </a:p>
        </p:txBody>
      </p:sp>
      <p:sp>
        <p:nvSpPr>
          <p:cNvPr id="6" name="Slide Number Placeholder 5">
            <a:extLst>
              <a:ext uri="{FF2B5EF4-FFF2-40B4-BE49-F238E27FC236}">
                <a16:creationId xmlns:a16="http://schemas.microsoft.com/office/drawing/2014/main" id="{0DB596F5-33C0-42FA-8BC7-114A7E59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35EB0-E4E2-4E11-A86D-A27C13F2E123}" type="slidenum">
              <a:rPr lang="en-GB" smtClean="0"/>
              <a:t>‹#›</a:t>
            </a:fld>
            <a:endParaRPr lang="en-GB"/>
          </a:p>
        </p:txBody>
      </p:sp>
    </p:spTree>
    <p:extLst>
      <p:ext uri="{BB962C8B-B14F-4D97-AF65-F5344CB8AC3E}">
        <p14:creationId xmlns:p14="http://schemas.microsoft.com/office/powerpoint/2010/main" val="3596282003"/>
      </p:ext>
    </p:extLst>
  </p:cSld>
  <p:clrMap bg1="lt1" tx1="dk1" bg2="lt2" tx2="dk2" accent1="accent1" accent2="accent2" accent3="accent3" accent4="accent4" accent5="accent5" accent6="accent6" hlink="hlink" folHlink="folHlink"/>
  <p:sldLayoutIdLst>
    <p:sldLayoutId id="2147483671" r:id="rId1"/>
    <p:sldLayoutId id="2147483650" r:id="rId2"/>
    <p:sldLayoutId id="2147483664" r:id="rId3"/>
    <p:sldLayoutId id="2147483660" r:id="rId4"/>
    <p:sldLayoutId id="2147483665" r:id="rId5"/>
    <p:sldLayoutId id="2147483666"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7E83D-9F46-4E28-A4DE-11E6F58A34D7}"/>
              </a:ext>
            </a:extLst>
          </p:cNvPr>
          <p:cNvSpPr>
            <a:spLocks noGrp="1"/>
          </p:cNvSpPr>
          <p:nvPr>
            <p:ph type="title"/>
          </p:nvPr>
        </p:nvSpPr>
        <p:spPr>
          <a:xfrm>
            <a:off x="1678846" y="819052"/>
            <a:ext cx="8912953" cy="829850"/>
          </a:xfrm>
          <a:solidFill>
            <a:srgbClr val="014F7F"/>
          </a:solidFill>
        </p:spPr>
        <p:txBody>
          <a:bodyPr>
            <a:normAutofit fontScale="90000"/>
          </a:bodyPr>
          <a:lstStyle/>
          <a:p>
            <a:pPr algn="ctr"/>
            <a:r>
              <a:rPr lang="en-GB" sz="3600" b="1" dirty="0">
                <a:solidFill>
                  <a:schemeClr val="bg1"/>
                </a:solidFill>
              </a:rPr>
              <a:t>NDMA C-UAS Operators </a:t>
            </a:r>
            <a:br>
              <a:rPr lang="en-GB" sz="3600" b="1" dirty="0">
                <a:solidFill>
                  <a:schemeClr val="bg1"/>
                </a:solidFill>
              </a:rPr>
            </a:br>
            <a:r>
              <a:rPr lang="en-GB" sz="3600" b="1" dirty="0">
                <a:solidFill>
                  <a:schemeClr val="bg1"/>
                </a:solidFill>
              </a:rPr>
              <a:t>Extended VMS Operation 1</a:t>
            </a:r>
          </a:p>
        </p:txBody>
      </p:sp>
      <p:sp>
        <p:nvSpPr>
          <p:cNvPr id="2" name="Date Placeholder 1">
            <a:extLst>
              <a:ext uri="{FF2B5EF4-FFF2-40B4-BE49-F238E27FC236}">
                <a16:creationId xmlns:a16="http://schemas.microsoft.com/office/drawing/2014/main" id="{8AF31C5E-2FCC-42BF-B413-E8A7B11CE4FC}"/>
              </a:ext>
            </a:extLst>
          </p:cNvPr>
          <p:cNvSpPr>
            <a:spLocks noGrp="1"/>
          </p:cNvSpPr>
          <p:nvPr>
            <p:ph type="dt" sz="half" idx="10"/>
          </p:nvPr>
        </p:nvSpPr>
        <p:spPr/>
        <p:txBody>
          <a:bodyPr/>
          <a:lstStyle/>
          <a:p>
            <a:r>
              <a:rPr lang="en-US"/>
              <a:t>© Copyright</a:t>
            </a:r>
            <a:endParaRPr lang="en-GB" dirty="0"/>
          </a:p>
        </p:txBody>
      </p:sp>
      <p:sp>
        <p:nvSpPr>
          <p:cNvPr id="3" name="Footer Placeholder 2">
            <a:extLst>
              <a:ext uri="{FF2B5EF4-FFF2-40B4-BE49-F238E27FC236}">
                <a16:creationId xmlns:a16="http://schemas.microsoft.com/office/drawing/2014/main" id="{061F4D03-92DD-4D92-9F8F-FDA6A9CD0524}"/>
              </a:ext>
            </a:extLst>
          </p:cNvPr>
          <p:cNvSpPr>
            <a:spLocks noGrp="1"/>
          </p:cNvSpPr>
          <p:nvPr>
            <p:ph type="ftr" sz="quarter" idx="11"/>
          </p:nvPr>
        </p:nvSpPr>
        <p:spPr/>
        <p:txBody>
          <a:bodyPr/>
          <a:lstStyle/>
          <a:p>
            <a:r>
              <a:rPr lang="en-GB" dirty="0"/>
              <a:t>Classification Confidential</a:t>
            </a:r>
          </a:p>
        </p:txBody>
      </p:sp>
      <p:sp>
        <p:nvSpPr>
          <p:cNvPr id="4" name="Slide Number Placeholder 3">
            <a:extLst>
              <a:ext uri="{FF2B5EF4-FFF2-40B4-BE49-F238E27FC236}">
                <a16:creationId xmlns:a16="http://schemas.microsoft.com/office/drawing/2014/main" id="{05C7B359-24E2-4AA7-B5FB-D0E55B3D6567}"/>
              </a:ext>
            </a:extLst>
          </p:cNvPr>
          <p:cNvSpPr>
            <a:spLocks noGrp="1"/>
          </p:cNvSpPr>
          <p:nvPr>
            <p:ph type="sldNum" sz="quarter" idx="12"/>
          </p:nvPr>
        </p:nvSpPr>
        <p:spPr/>
        <p:txBody>
          <a:bodyPr/>
          <a:lstStyle/>
          <a:p>
            <a:fld id="{DC835EB0-E4E2-4E11-A86D-A27C13F2E123}" type="slidenum">
              <a:rPr lang="en-GB" smtClean="0"/>
              <a:pPr/>
              <a:t>1</a:t>
            </a:fld>
            <a:endParaRPr lang="en-GB" dirty="0"/>
          </a:p>
        </p:txBody>
      </p:sp>
      <p:pic>
        <p:nvPicPr>
          <p:cNvPr id="6" name="Picture 5">
            <a:extLst>
              <a:ext uri="{FF2B5EF4-FFF2-40B4-BE49-F238E27FC236}">
                <a16:creationId xmlns:a16="http://schemas.microsoft.com/office/drawing/2014/main" id="{11D4B8D1-749D-4280-8E63-DE3C642C2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847" y="1648902"/>
            <a:ext cx="8834306" cy="4557989"/>
          </a:xfrm>
          <a:prstGeom prst="rect">
            <a:avLst/>
          </a:prstGeom>
        </p:spPr>
      </p:pic>
    </p:spTree>
    <p:extLst>
      <p:ext uri="{BB962C8B-B14F-4D97-AF65-F5344CB8AC3E}">
        <p14:creationId xmlns:p14="http://schemas.microsoft.com/office/powerpoint/2010/main" val="27352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Mode selection </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Content Placeholder 3">
            <a:extLst>
              <a:ext uri="{FF2B5EF4-FFF2-40B4-BE49-F238E27FC236}">
                <a16:creationId xmlns:a16="http://schemas.microsoft.com/office/drawing/2014/main" id="{3109D586-CCE3-412A-A8EE-1BE3E225F34D}"/>
              </a:ext>
            </a:extLst>
          </p:cNvPr>
          <p:cNvSpPr>
            <a:spLocks noGrp="1"/>
          </p:cNvSpPr>
          <p:nvPr>
            <p:ph idx="1"/>
          </p:nvPr>
        </p:nvSpPr>
        <p:spPr>
          <a:xfrm>
            <a:off x="687354" y="1578687"/>
            <a:ext cx="10500050" cy="777354"/>
          </a:xfrm>
        </p:spPr>
        <p:txBody>
          <a:bodyPr>
            <a:normAutofit/>
          </a:bodyPr>
          <a:lstStyle/>
          <a:p>
            <a:pPr marL="0" indent="0">
              <a:buNone/>
            </a:pPr>
            <a:r>
              <a:rPr lang="en-GB" sz="1600" dirty="0">
                <a:latin typeface="Calibri" panose="020F0502020204030204" pitchFamily="34" charset="0"/>
                <a:cs typeface="Calibri" panose="020F0502020204030204" pitchFamily="34" charset="0"/>
              </a:rPr>
              <a:t>The system has several modes selected by the buttons at the bottom of the screen. Buttons are highlighted when active. </a:t>
            </a:r>
          </a:p>
        </p:txBody>
      </p:sp>
      <p:graphicFrame>
        <p:nvGraphicFramePr>
          <p:cNvPr id="9" name="Table 10">
            <a:extLst>
              <a:ext uri="{FF2B5EF4-FFF2-40B4-BE49-F238E27FC236}">
                <a16:creationId xmlns:a16="http://schemas.microsoft.com/office/drawing/2014/main" id="{63FABE21-663C-4352-B736-2B778621E19D}"/>
              </a:ext>
            </a:extLst>
          </p:cNvPr>
          <p:cNvGraphicFramePr>
            <a:graphicFrameLocks noGrp="1"/>
          </p:cNvGraphicFramePr>
          <p:nvPr/>
        </p:nvGraphicFramePr>
        <p:xfrm>
          <a:off x="687354" y="1918421"/>
          <a:ext cx="10500051" cy="3845845"/>
        </p:xfrm>
        <a:graphic>
          <a:graphicData uri="http://schemas.openxmlformats.org/drawingml/2006/table">
            <a:tbl>
              <a:tblPr firstRow="1" bandRow="1">
                <a:tableStyleId>{5C22544A-7EE6-4342-B048-85BDC9FD1C3A}</a:tableStyleId>
              </a:tblPr>
              <a:tblGrid>
                <a:gridCol w="3500017">
                  <a:extLst>
                    <a:ext uri="{9D8B030D-6E8A-4147-A177-3AD203B41FA5}">
                      <a16:colId xmlns:a16="http://schemas.microsoft.com/office/drawing/2014/main" val="1865541234"/>
                    </a:ext>
                  </a:extLst>
                </a:gridCol>
                <a:gridCol w="2048329">
                  <a:extLst>
                    <a:ext uri="{9D8B030D-6E8A-4147-A177-3AD203B41FA5}">
                      <a16:colId xmlns:a16="http://schemas.microsoft.com/office/drawing/2014/main" val="3961612985"/>
                    </a:ext>
                  </a:extLst>
                </a:gridCol>
                <a:gridCol w="4951705">
                  <a:extLst>
                    <a:ext uri="{9D8B030D-6E8A-4147-A177-3AD203B41FA5}">
                      <a16:colId xmlns:a16="http://schemas.microsoft.com/office/drawing/2014/main" val="502626706"/>
                    </a:ext>
                  </a:extLst>
                </a:gridCol>
              </a:tblGrid>
              <a:tr h="371125">
                <a:tc>
                  <a:txBody>
                    <a:bodyPr/>
                    <a:lstStyle/>
                    <a:p>
                      <a:r>
                        <a:rPr lang="en-GB" dirty="0"/>
                        <a:t>Button</a:t>
                      </a:r>
                    </a:p>
                  </a:txBody>
                  <a:tcPr/>
                </a:tc>
                <a:tc>
                  <a:txBody>
                    <a:bodyPr/>
                    <a:lstStyle/>
                    <a:p>
                      <a:r>
                        <a:rPr lang="en-GB" dirty="0"/>
                        <a:t>Mode</a:t>
                      </a:r>
                    </a:p>
                  </a:txBody>
                  <a:tcPr/>
                </a:tc>
                <a:tc>
                  <a:txBody>
                    <a:bodyPr/>
                    <a:lstStyle/>
                    <a:p>
                      <a:r>
                        <a:rPr lang="en-GB" dirty="0"/>
                        <a:t>Description</a:t>
                      </a:r>
                    </a:p>
                  </a:txBody>
                  <a:tcPr/>
                </a:tc>
                <a:extLst>
                  <a:ext uri="{0D108BD9-81ED-4DB2-BD59-A6C34878D82A}">
                    <a16:rowId xmlns:a16="http://schemas.microsoft.com/office/drawing/2014/main" val="4163260785"/>
                  </a:ext>
                </a:extLst>
              </a:tr>
              <a:tr h="371125">
                <a:tc>
                  <a:txBody>
                    <a:bodyPr/>
                    <a:lstStyle/>
                    <a:p>
                      <a:endParaRPr lang="en-GB" sz="1400" dirty="0"/>
                    </a:p>
                  </a:txBody>
                  <a:tcPr/>
                </a:tc>
                <a:tc>
                  <a:txBody>
                    <a:bodyPr/>
                    <a:lstStyle/>
                    <a:p>
                      <a:r>
                        <a:rPr lang="en-GB" sz="1400" dirty="0"/>
                        <a:t>Standby (STBY)</a:t>
                      </a:r>
                    </a:p>
                  </a:txBody>
                  <a:tcPr/>
                </a:tc>
                <a:tc>
                  <a:txBody>
                    <a:bodyPr/>
                    <a:lstStyle/>
                    <a:p>
                      <a:r>
                        <a:rPr lang="en-GB" sz="1400" dirty="0"/>
                        <a:t>Commands the platform to standby with the brakes applied and the motors switched off. Press the button twice to power off the console.</a:t>
                      </a:r>
                    </a:p>
                  </a:txBody>
                  <a:tcPr/>
                </a:tc>
                <a:extLst>
                  <a:ext uri="{0D108BD9-81ED-4DB2-BD59-A6C34878D82A}">
                    <a16:rowId xmlns:a16="http://schemas.microsoft.com/office/drawing/2014/main" val="1036462773"/>
                  </a:ext>
                </a:extLst>
              </a:tr>
              <a:tr h="0">
                <a:tc>
                  <a:txBody>
                    <a:bodyPr/>
                    <a:lstStyle/>
                    <a:p>
                      <a:endParaRPr lang="en-GB" sz="1400" dirty="0"/>
                    </a:p>
                    <a:p>
                      <a:endParaRPr lang="en-GB" sz="1400" dirty="0"/>
                    </a:p>
                    <a:p>
                      <a:endParaRPr lang="en-GB" sz="1400" dirty="0"/>
                    </a:p>
                  </a:txBody>
                  <a:tcPr/>
                </a:tc>
                <a:tc>
                  <a:txBody>
                    <a:bodyPr/>
                    <a:lstStyle/>
                    <a:p>
                      <a:r>
                        <a:rPr lang="en-GB" sz="1400" dirty="0"/>
                        <a:t>Manual (MAN)</a:t>
                      </a:r>
                    </a:p>
                  </a:txBody>
                  <a:tcPr/>
                </a:tc>
                <a:tc>
                  <a:txBody>
                    <a:bodyPr/>
                    <a:lstStyle/>
                    <a:p>
                      <a:r>
                        <a:rPr lang="en-GB" sz="1400" dirty="0"/>
                        <a:t>Releases the brakes and allows the EOD to be controlled from the gamepad controller.</a:t>
                      </a:r>
                    </a:p>
                  </a:txBody>
                  <a:tcPr/>
                </a:tc>
                <a:extLst>
                  <a:ext uri="{0D108BD9-81ED-4DB2-BD59-A6C34878D82A}">
                    <a16:rowId xmlns:a16="http://schemas.microsoft.com/office/drawing/2014/main" val="36814853"/>
                  </a:ext>
                </a:extLst>
              </a:tr>
              <a:tr h="371125">
                <a:tc>
                  <a:txBody>
                    <a:bodyPr/>
                    <a:lstStyle/>
                    <a:p>
                      <a:endParaRPr lang="en-GB" sz="1400" dirty="0"/>
                    </a:p>
                  </a:txBody>
                  <a:tcPr/>
                </a:tc>
                <a:tc>
                  <a:txBody>
                    <a:bodyPr/>
                    <a:lstStyle/>
                    <a:p>
                      <a:r>
                        <a:rPr lang="en-GB" sz="1400" dirty="0"/>
                        <a:t>Track (TRK)</a:t>
                      </a:r>
                    </a:p>
                  </a:txBody>
                  <a:tcPr/>
                </a:tc>
                <a:tc>
                  <a:txBody>
                    <a:bodyPr/>
                    <a:lstStyle/>
                    <a:p>
                      <a:r>
                        <a:rPr lang="en-GB" sz="1400" dirty="0"/>
                        <a:t>Press once to enter manual (target acquisition) mode, during which the gamepad controller can be used to control the pointing angle of the EOD. Press again to select the tracking mode, which follows items selected by the user. This mode can be used with both TV and the TI cameras. The joystick can also be used to toggle between manual and track mode. </a:t>
                      </a:r>
                    </a:p>
                    <a:p>
                      <a:endParaRPr lang="en-GB" sz="1400" dirty="0"/>
                    </a:p>
                    <a:p>
                      <a:r>
                        <a:rPr lang="en-GB" sz="1400" dirty="0"/>
                        <a:t>Selects auto track mode where the EOD is controlled by the automatic video tracker. </a:t>
                      </a:r>
                    </a:p>
                  </a:txBody>
                  <a:tcPr/>
                </a:tc>
                <a:extLst>
                  <a:ext uri="{0D108BD9-81ED-4DB2-BD59-A6C34878D82A}">
                    <a16:rowId xmlns:a16="http://schemas.microsoft.com/office/drawing/2014/main" val="3416417560"/>
                  </a:ext>
                </a:extLst>
              </a:tr>
            </a:tbl>
          </a:graphicData>
        </a:graphic>
      </p:graphicFrame>
      <p:pic>
        <p:nvPicPr>
          <p:cNvPr id="13" name="Picture 12">
            <a:extLst>
              <a:ext uri="{FF2B5EF4-FFF2-40B4-BE49-F238E27FC236}">
                <a16:creationId xmlns:a16="http://schemas.microsoft.com/office/drawing/2014/main" id="{555F3398-4536-43A5-92F1-8B9C268ED269}"/>
              </a:ext>
            </a:extLst>
          </p:cNvPr>
          <p:cNvPicPr>
            <a:picLocks noChangeAspect="1"/>
          </p:cNvPicPr>
          <p:nvPr/>
        </p:nvPicPr>
        <p:blipFill>
          <a:blip r:embed="rId4"/>
          <a:stretch>
            <a:fillRect/>
          </a:stretch>
        </p:blipFill>
        <p:spPr>
          <a:xfrm>
            <a:off x="1204912" y="2430383"/>
            <a:ext cx="979488" cy="472042"/>
          </a:xfrm>
          <a:prstGeom prst="rect">
            <a:avLst/>
          </a:prstGeom>
        </p:spPr>
      </p:pic>
      <p:pic>
        <p:nvPicPr>
          <p:cNvPr id="17" name="Picture 16">
            <a:extLst>
              <a:ext uri="{FF2B5EF4-FFF2-40B4-BE49-F238E27FC236}">
                <a16:creationId xmlns:a16="http://schemas.microsoft.com/office/drawing/2014/main" id="{2C108A31-7D81-4DC1-B3D4-54A7AA9A31F9}"/>
              </a:ext>
            </a:extLst>
          </p:cNvPr>
          <p:cNvPicPr>
            <a:picLocks noChangeAspect="1"/>
          </p:cNvPicPr>
          <p:nvPr/>
        </p:nvPicPr>
        <p:blipFill>
          <a:blip r:embed="rId5"/>
          <a:stretch>
            <a:fillRect/>
          </a:stretch>
        </p:blipFill>
        <p:spPr>
          <a:xfrm>
            <a:off x="2297145" y="2430383"/>
            <a:ext cx="979488" cy="472459"/>
          </a:xfrm>
          <a:prstGeom prst="rect">
            <a:avLst/>
          </a:prstGeom>
        </p:spPr>
      </p:pic>
      <p:pic>
        <p:nvPicPr>
          <p:cNvPr id="19" name="Picture 18">
            <a:extLst>
              <a:ext uri="{FF2B5EF4-FFF2-40B4-BE49-F238E27FC236}">
                <a16:creationId xmlns:a16="http://schemas.microsoft.com/office/drawing/2014/main" id="{EF100348-8106-4243-87E0-5685FA2B5F5A}"/>
              </a:ext>
            </a:extLst>
          </p:cNvPr>
          <p:cNvPicPr>
            <a:picLocks noChangeAspect="1"/>
          </p:cNvPicPr>
          <p:nvPr/>
        </p:nvPicPr>
        <p:blipFill>
          <a:blip r:embed="rId6"/>
          <a:stretch>
            <a:fillRect/>
          </a:stretch>
        </p:blipFill>
        <p:spPr>
          <a:xfrm>
            <a:off x="1204912" y="3069101"/>
            <a:ext cx="979488" cy="483698"/>
          </a:xfrm>
          <a:prstGeom prst="rect">
            <a:avLst/>
          </a:prstGeom>
        </p:spPr>
      </p:pic>
      <p:pic>
        <p:nvPicPr>
          <p:cNvPr id="21" name="Picture 20">
            <a:extLst>
              <a:ext uri="{FF2B5EF4-FFF2-40B4-BE49-F238E27FC236}">
                <a16:creationId xmlns:a16="http://schemas.microsoft.com/office/drawing/2014/main" id="{9099DB11-92F6-4DA4-8230-6659F630666D}"/>
              </a:ext>
            </a:extLst>
          </p:cNvPr>
          <p:cNvPicPr>
            <a:picLocks noChangeAspect="1"/>
          </p:cNvPicPr>
          <p:nvPr/>
        </p:nvPicPr>
        <p:blipFill>
          <a:blip r:embed="rId7"/>
          <a:stretch>
            <a:fillRect/>
          </a:stretch>
        </p:blipFill>
        <p:spPr>
          <a:xfrm>
            <a:off x="2297145" y="3090955"/>
            <a:ext cx="981416" cy="461843"/>
          </a:xfrm>
          <a:prstGeom prst="rect">
            <a:avLst/>
          </a:prstGeom>
        </p:spPr>
      </p:pic>
      <p:pic>
        <p:nvPicPr>
          <p:cNvPr id="23" name="Picture 22">
            <a:extLst>
              <a:ext uri="{FF2B5EF4-FFF2-40B4-BE49-F238E27FC236}">
                <a16:creationId xmlns:a16="http://schemas.microsoft.com/office/drawing/2014/main" id="{56DFBB45-2E2E-4233-8F00-5DE00DC95644}"/>
              </a:ext>
            </a:extLst>
          </p:cNvPr>
          <p:cNvPicPr>
            <a:picLocks noChangeAspect="1"/>
          </p:cNvPicPr>
          <p:nvPr/>
        </p:nvPicPr>
        <p:blipFill>
          <a:blip r:embed="rId8"/>
          <a:stretch>
            <a:fillRect/>
          </a:stretch>
        </p:blipFill>
        <p:spPr>
          <a:xfrm>
            <a:off x="1179951" y="4420616"/>
            <a:ext cx="1029409" cy="483698"/>
          </a:xfrm>
          <a:prstGeom prst="rect">
            <a:avLst/>
          </a:prstGeom>
        </p:spPr>
      </p:pic>
      <p:pic>
        <p:nvPicPr>
          <p:cNvPr id="25" name="Picture 24">
            <a:extLst>
              <a:ext uri="{FF2B5EF4-FFF2-40B4-BE49-F238E27FC236}">
                <a16:creationId xmlns:a16="http://schemas.microsoft.com/office/drawing/2014/main" id="{20B6F291-2965-446D-86FB-9ABE15550AC5}"/>
              </a:ext>
            </a:extLst>
          </p:cNvPr>
          <p:cNvPicPr>
            <a:picLocks noChangeAspect="1"/>
          </p:cNvPicPr>
          <p:nvPr/>
        </p:nvPicPr>
        <p:blipFill>
          <a:blip r:embed="rId9"/>
          <a:stretch>
            <a:fillRect/>
          </a:stretch>
        </p:blipFill>
        <p:spPr>
          <a:xfrm>
            <a:off x="2297144" y="4420616"/>
            <a:ext cx="979487" cy="478083"/>
          </a:xfrm>
          <a:prstGeom prst="rect">
            <a:avLst/>
          </a:prstGeom>
        </p:spPr>
      </p:pic>
      <p:pic>
        <p:nvPicPr>
          <p:cNvPr id="3" name="Picture 2">
            <a:extLst>
              <a:ext uri="{FF2B5EF4-FFF2-40B4-BE49-F238E27FC236}">
                <a16:creationId xmlns:a16="http://schemas.microsoft.com/office/drawing/2014/main" id="{089ED9FC-F63E-C7EC-3AC6-73DE259F8E99}"/>
              </a:ext>
            </a:extLst>
          </p:cNvPr>
          <p:cNvPicPr>
            <a:picLocks noChangeAspect="1"/>
          </p:cNvPicPr>
          <p:nvPr/>
        </p:nvPicPr>
        <p:blipFill>
          <a:blip r:embed="rId10"/>
          <a:stretch>
            <a:fillRect/>
          </a:stretch>
        </p:blipFill>
        <p:spPr>
          <a:xfrm>
            <a:off x="750888" y="756817"/>
            <a:ext cx="10236200" cy="5721801"/>
          </a:xfrm>
          <a:prstGeom prst="rect">
            <a:avLst/>
          </a:prstGeom>
        </p:spPr>
      </p:pic>
      <p:sp>
        <p:nvSpPr>
          <p:cNvPr id="14" name="Oval 13">
            <a:extLst>
              <a:ext uri="{FF2B5EF4-FFF2-40B4-BE49-F238E27FC236}">
                <a16:creationId xmlns:a16="http://schemas.microsoft.com/office/drawing/2014/main" id="{D5612BC5-6B14-1F19-8F92-E6F210F99956}"/>
              </a:ext>
            </a:extLst>
          </p:cNvPr>
          <p:cNvSpPr/>
          <p:nvPr/>
        </p:nvSpPr>
        <p:spPr>
          <a:xfrm>
            <a:off x="5562600" y="5727365"/>
            <a:ext cx="1524000" cy="10506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EA85D75-5CE8-B4C7-581E-92FB95F4ABB5}"/>
              </a:ext>
            </a:extLst>
          </p:cNvPr>
          <p:cNvSpPr/>
          <p:nvPr/>
        </p:nvSpPr>
        <p:spPr>
          <a:xfrm>
            <a:off x="9776149" y="1706085"/>
            <a:ext cx="1524000" cy="439509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84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1" grpId="0" animBg="1"/>
      <p:bldP spid="11"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Ext VMS Operation - Video Tracker</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TextBox 3">
            <a:extLst>
              <a:ext uri="{FF2B5EF4-FFF2-40B4-BE49-F238E27FC236}">
                <a16:creationId xmlns:a16="http://schemas.microsoft.com/office/drawing/2014/main" id="{4FFC9356-9F77-45B1-8D98-76B3E44DA047}"/>
              </a:ext>
            </a:extLst>
          </p:cNvPr>
          <p:cNvSpPr txBox="1"/>
          <p:nvPr/>
        </p:nvSpPr>
        <p:spPr>
          <a:xfrm>
            <a:off x="679578" y="1517045"/>
            <a:ext cx="10666447" cy="3816429"/>
          </a:xfrm>
          <a:prstGeom prst="rect">
            <a:avLst/>
          </a:prstGeom>
          <a:noFill/>
        </p:spPr>
        <p:txBody>
          <a:bodyPr wrap="square" rtlCol="0">
            <a:spAutoFit/>
          </a:bodyPr>
          <a:lstStyle/>
          <a:p>
            <a:pPr algn="l"/>
            <a:r>
              <a:rPr lang="en-GB" sz="1400" b="0" i="0" dirty="0">
                <a:effectLst/>
                <a:latin typeface="Calibri" panose="020F0502020204030204" pitchFamily="34" charset="0"/>
                <a:cs typeface="Calibri" panose="020F0502020204030204" pitchFamily="34" charset="0"/>
              </a:rPr>
              <a:t>The automatic video tracker can be engaged to take control of the EOD and maintain a visual tracking lock on a selected target in the primary sensor.</a:t>
            </a:r>
          </a:p>
          <a:p>
            <a:pPr algn="l"/>
            <a:endParaRPr lang="en-GB" sz="1400" b="0" i="0" dirty="0">
              <a:effectLst/>
              <a:latin typeface="Calibri" panose="020F0502020204030204" pitchFamily="34" charset="0"/>
              <a:cs typeface="Calibri" panose="020F0502020204030204" pitchFamily="34" charset="0"/>
            </a:endParaRPr>
          </a:p>
          <a:p>
            <a:pPr marL="285750" indent="-285750" algn="l">
              <a:buFont typeface="Arial" panose="020B0604020202020204" pitchFamily="34" charset="0"/>
              <a:buChar char="•"/>
            </a:pPr>
            <a:r>
              <a:rPr lang="en-GB" sz="1400" dirty="0">
                <a:latin typeface="Calibri" panose="020F0502020204030204" pitchFamily="34" charset="0"/>
                <a:cs typeface="Calibri" panose="020F0502020204030204" pitchFamily="34" charset="0"/>
              </a:rPr>
              <a:t>The </a:t>
            </a:r>
            <a:r>
              <a:rPr lang="en-GB" sz="1400" b="0" i="0" dirty="0">
                <a:effectLst/>
                <a:latin typeface="Calibri" panose="020F0502020204030204" pitchFamily="34" charset="0"/>
                <a:cs typeface="Calibri" panose="020F0502020204030204" pitchFamily="34" charset="0"/>
              </a:rPr>
              <a:t>video tracker is used to indicate potential targets in manual mode, and then follow the selected target in track mode.</a:t>
            </a:r>
            <a:endParaRPr lang="en-GB" sz="1400" dirty="0">
              <a:latin typeface="Calibri" panose="020F0502020204030204" pitchFamily="34" charset="0"/>
              <a:cs typeface="Calibri" panose="020F0502020204030204" pitchFamily="34" charset="0"/>
            </a:endParaRPr>
          </a:p>
          <a:p>
            <a:pPr marL="285750" indent="-285750" algn="l">
              <a:buFont typeface="Arial" panose="020B0604020202020204" pitchFamily="34" charset="0"/>
              <a:buChar char="•"/>
            </a:pPr>
            <a:r>
              <a:rPr lang="en-GB" sz="1400" b="0" i="0" dirty="0">
                <a:effectLst/>
                <a:latin typeface="Calibri" panose="020F0502020204030204" pitchFamily="34" charset="0"/>
                <a:cs typeface="Calibri" panose="020F0502020204030204" pitchFamily="34" charset="0"/>
              </a:rPr>
              <a:t>The video tracker </a:t>
            </a:r>
            <a:r>
              <a:rPr lang="en-GB" sz="1400" dirty="0">
                <a:latin typeface="Calibri" panose="020F0502020204030204" pitchFamily="34" charset="0"/>
                <a:cs typeface="Calibri" panose="020F0502020204030204" pitchFamily="34" charset="0"/>
              </a:rPr>
              <a:t>can toggle between</a:t>
            </a:r>
            <a:r>
              <a:rPr lang="en-GB" sz="1400" b="0" i="0" dirty="0">
                <a:effectLst/>
                <a:latin typeface="Calibri" panose="020F0502020204030204" pitchFamily="34" charset="0"/>
                <a:cs typeface="Calibri" panose="020F0502020204030204" pitchFamily="34" charset="0"/>
              </a:rPr>
              <a:t> 3 modes of operation:</a:t>
            </a:r>
          </a:p>
          <a:p>
            <a:pPr marL="285750" indent="-285750" algn="l">
              <a:buFont typeface="Arial" panose="020B0604020202020204" pitchFamily="34" charset="0"/>
              <a:buChar char="•"/>
            </a:pPr>
            <a:endParaRPr lang="en-GB" sz="1400" dirty="0">
              <a:latin typeface="Calibri" panose="020F0502020204030204" pitchFamily="34" charset="0"/>
              <a:cs typeface="Calibri" panose="020F0502020204030204" pitchFamily="34" charset="0"/>
            </a:endParaRPr>
          </a:p>
          <a:p>
            <a:pPr algn="l"/>
            <a:endParaRPr lang="en-GB" sz="1400" b="0" i="0" dirty="0">
              <a:effectLst/>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pPr algn="l"/>
            <a:endParaRPr lang="en-GB" sz="1400" dirty="0">
              <a:latin typeface="Calibri" panose="020F0502020204030204" pitchFamily="34" charset="0"/>
              <a:cs typeface="Calibri" panose="020F0502020204030204" pitchFamily="34" charset="0"/>
            </a:endParaRPr>
          </a:p>
          <a:p>
            <a:endParaRPr lang="en-GB" dirty="0"/>
          </a:p>
        </p:txBody>
      </p:sp>
      <p:graphicFrame>
        <p:nvGraphicFramePr>
          <p:cNvPr id="13" name="Table 13">
            <a:extLst>
              <a:ext uri="{FF2B5EF4-FFF2-40B4-BE49-F238E27FC236}">
                <a16:creationId xmlns:a16="http://schemas.microsoft.com/office/drawing/2014/main" id="{C560BF49-6010-4D25-AE05-14E3860FF8EB}"/>
              </a:ext>
            </a:extLst>
          </p:cNvPr>
          <p:cNvGraphicFramePr>
            <a:graphicFrameLocks noGrp="1"/>
          </p:cNvGraphicFramePr>
          <p:nvPr>
            <p:extLst>
              <p:ext uri="{D42A27DB-BD31-4B8C-83A1-F6EECF244321}">
                <p14:modId xmlns:p14="http://schemas.microsoft.com/office/powerpoint/2010/main" val="2215364445"/>
              </p:ext>
            </p:extLst>
          </p:nvPr>
        </p:nvGraphicFramePr>
        <p:xfrm>
          <a:off x="707557" y="2811668"/>
          <a:ext cx="6268596" cy="3503142"/>
        </p:xfrm>
        <a:graphic>
          <a:graphicData uri="http://schemas.openxmlformats.org/drawingml/2006/table">
            <a:tbl>
              <a:tblPr firstRow="1" bandRow="1">
                <a:tableStyleId>{5C22544A-7EE6-4342-B048-85BDC9FD1C3A}</a:tableStyleId>
              </a:tblPr>
              <a:tblGrid>
                <a:gridCol w="1170404">
                  <a:extLst>
                    <a:ext uri="{9D8B030D-6E8A-4147-A177-3AD203B41FA5}">
                      <a16:colId xmlns:a16="http://schemas.microsoft.com/office/drawing/2014/main" val="1950117243"/>
                    </a:ext>
                  </a:extLst>
                </a:gridCol>
                <a:gridCol w="3341311">
                  <a:extLst>
                    <a:ext uri="{9D8B030D-6E8A-4147-A177-3AD203B41FA5}">
                      <a16:colId xmlns:a16="http://schemas.microsoft.com/office/drawing/2014/main" val="2683476763"/>
                    </a:ext>
                  </a:extLst>
                </a:gridCol>
                <a:gridCol w="1756881">
                  <a:extLst>
                    <a:ext uri="{9D8B030D-6E8A-4147-A177-3AD203B41FA5}">
                      <a16:colId xmlns:a16="http://schemas.microsoft.com/office/drawing/2014/main" val="1279301102"/>
                    </a:ext>
                  </a:extLst>
                </a:gridCol>
              </a:tblGrid>
              <a:tr h="784446">
                <a:tc>
                  <a:txBody>
                    <a:bodyPr/>
                    <a:lstStyle/>
                    <a:p>
                      <a:r>
                        <a:rPr lang="en-GB" sz="1800" dirty="0"/>
                        <a:t>On-screen</a:t>
                      </a:r>
                    </a:p>
                  </a:txBody>
                  <a:tcPr anchor="ctr"/>
                </a:tc>
                <a:tc>
                  <a:txBody>
                    <a:bodyPr/>
                    <a:lstStyle/>
                    <a:p>
                      <a:r>
                        <a:rPr lang="en-GB" sz="1800" dirty="0"/>
                        <a:t>Description</a:t>
                      </a:r>
                    </a:p>
                  </a:txBody>
                  <a:tcPr anchor="ctr"/>
                </a:tc>
                <a:tc>
                  <a:txBody>
                    <a:bodyPr/>
                    <a:lstStyle/>
                    <a:p>
                      <a:r>
                        <a:rPr lang="en-GB" sz="1800" dirty="0"/>
                        <a:t>Best for</a:t>
                      </a:r>
                    </a:p>
                  </a:txBody>
                  <a:tcPr anchor="ctr"/>
                </a:tc>
                <a:extLst>
                  <a:ext uri="{0D108BD9-81ED-4DB2-BD59-A6C34878D82A}">
                    <a16:rowId xmlns:a16="http://schemas.microsoft.com/office/drawing/2014/main" val="4276311959"/>
                  </a:ext>
                </a:extLst>
              </a:tr>
              <a:tr h="784446">
                <a:tc>
                  <a:txBody>
                    <a:bodyPr/>
                    <a:lstStyle/>
                    <a:p>
                      <a:pPr algn="ctr"/>
                      <a:r>
                        <a:rPr lang="en-GB" sz="1200" b="1" dirty="0"/>
                        <a:t>M – </a:t>
                      </a:r>
                      <a:r>
                        <a:rPr lang="en-GB" sz="1200" b="1" dirty="0" err="1"/>
                        <a:t>Corr</a:t>
                      </a:r>
                      <a:endParaRPr lang="en-GB" sz="1200" b="1" dirty="0"/>
                    </a:p>
                    <a:p>
                      <a:pPr algn="ctr"/>
                      <a:r>
                        <a:rPr lang="en-GB" sz="1200" b="1" dirty="0"/>
                        <a:t>(Manual Correlation)</a:t>
                      </a:r>
                    </a:p>
                  </a:txBody>
                  <a:tcPr anchor="ctr"/>
                </a:tc>
                <a:tc>
                  <a:txBody>
                    <a:bodyPr/>
                    <a:lstStyle/>
                    <a:p>
                      <a:r>
                        <a:rPr lang="en-GB" sz="1200" b="0" i="0" kern="1200" dirty="0">
                          <a:solidFill>
                            <a:schemeClr val="dk1"/>
                          </a:solidFill>
                          <a:effectLst/>
                          <a:latin typeface="+mn-lt"/>
                          <a:ea typeface="+mn-ea"/>
                          <a:cs typeface="+mn-cs"/>
                        </a:rPr>
                        <a:t>The tracker will track the central area of track window.</a:t>
                      </a:r>
                      <a:endParaRPr lang="en-GB" sz="1200" dirty="0"/>
                    </a:p>
                  </a:txBody>
                  <a:tcPr anchor="ctr"/>
                </a:tc>
                <a:tc>
                  <a:txBody>
                    <a:bodyPr/>
                    <a:lstStyle/>
                    <a:p>
                      <a:r>
                        <a:rPr lang="en-GB" sz="1200" b="0" i="0" kern="1200" dirty="0">
                          <a:solidFill>
                            <a:schemeClr val="dk1"/>
                          </a:solidFill>
                          <a:effectLst/>
                          <a:latin typeface="+mn-lt"/>
                          <a:ea typeface="+mn-ea"/>
                          <a:cs typeface="+mn-cs"/>
                        </a:rPr>
                        <a:t>Close up images of stationary land targets.</a:t>
                      </a:r>
                      <a:endParaRPr lang="en-GB" sz="1200" dirty="0"/>
                    </a:p>
                  </a:txBody>
                  <a:tcPr anchor="ctr"/>
                </a:tc>
                <a:extLst>
                  <a:ext uri="{0D108BD9-81ED-4DB2-BD59-A6C34878D82A}">
                    <a16:rowId xmlns:a16="http://schemas.microsoft.com/office/drawing/2014/main" val="3795776073"/>
                  </a:ext>
                </a:extLst>
              </a:tr>
              <a:tr h="967125">
                <a:tc>
                  <a:txBody>
                    <a:bodyPr/>
                    <a:lstStyle/>
                    <a:p>
                      <a:pPr algn="ctr"/>
                      <a:r>
                        <a:rPr lang="en-GB" sz="1200" b="1" dirty="0"/>
                        <a:t>A – </a:t>
                      </a:r>
                      <a:r>
                        <a:rPr lang="en-GB" sz="1200" b="1" dirty="0" err="1"/>
                        <a:t>Corr</a:t>
                      </a:r>
                      <a:endParaRPr lang="en-GB" sz="1200" b="1" dirty="0"/>
                    </a:p>
                    <a:p>
                      <a:pPr algn="ctr"/>
                      <a:r>
                        <a:rPr lang="en-GB" sz="1200" b="1" dirty="0"/>
                        <a:t>(Automatic Correlation)</a:t>
                      </a:r>
                    </a:p>
                  </a:txBody>
                  <a:tcPr anchor="ctr"/>
                </a:tc>
                <a:tc>
                  <a:txBody>
                    <a:bodyPr/>
                    <a:lstStyle/>
                    <a:p>
                      <a:r>
                        <a:rPr lang="en-GB" sz="1200" b="0" i="0" kern="1200" dirty="0">
                          <a:solidFill>
                            <a:schemeClr val="dk1"/>
                          </a:solidFill>
                          <a:effectLst/>
                          <a:latin typeface="+mn-lt"/>
                          <a:ea typeface="+mn-ea"/>
                          <a:cs typeface="+mn-cs"/>
                        </a:rPr>
                        <a:t>in manual (acquire target) mode tracker will highlight the closest high contrast ‘blob’ to the boresight. In track mode a pattern matching algorithm will be used to follow the target.</a:t>
                      </a:r>
                      <a:endParaRPr lang="en-GB" sz="1200" dirty="0"/>
                    </a:p>
                  </a:txBody>
                  <a:tcPr anchor="ctr"/>
                </a:tc>
                <a:tc>
                  <a:txBody>
                    <a:bodyPr/>
                    <a:lstStyle/>
                    <a:p>
                      <a:r>
                        <a:rPr lang="en-GB" sz="1200" b="0" i="0" kern="1200" dirty="0">
                          <a:solidFill>
                            <a:schemeClr val="dk1"/>
                          </a:solidFill>
                          <a:effectLst/>
                          <a:latin typeface="+mn-lt"/>
                          <a:ea typeface="+mn-ea"/>
                          <a:cs typeface="+mn-cs"/>
                        </a:rPr>
                        <a:t>Small targets, larger targets at greater distance.</a:t>
                      </a:r>
                      <a:endParaRPr lang="en-GB" sz="1200" dirty="0"/>
                    </a:p>
                  </a:txBody>
                  <a:tcPr anchor="ctr"/>
                </a:tc>
                <a:extLst>
                  <a:ext uri="{0D108BD9-81ED-4DB2-BD59-A6C34878D82A}">
                    <a16:rowId xmlns:a16="http://schemas.microsoft.com/office/drawing/2014/main" val="2564782102"/>
                  </a:ext>
                </a:extLst>
              </a:tr>
              <a:tr h="967125">
                <a:tc>
                  <a:txBody>
                    <a:bodyPr/>
                    <a:lstStyle/>
                    <a:p>
                      <a:pPr algn="ctr"/>
                      <a:r>
                        <a:rPr lang="en-GB" sz="1200" b="1" dirty="0"/>
                        <a:t>C-DEFT</a:t>
                      </a:r>
                    </a:p>
                  </a:txBody>
                  <a:tcPr anchor="ctr"/>
                </a:tc>
                <a:tc>
                  <a:txBody>
                    <a:bodyPr/>
                    <a:lstStyle/>
                    <a:p>
                      <a:r>
                        <a:rPr lang="en-GB" sz="1200" dirty="0"/>
                        <a:t>Deep Embedded feature tracking. Includes classification</a:t>
                      </a:r>
                    </a:p>
                  </a:txBody>
                  <a:tcPr anchor="ctr"/>
                </a:tc>
                <a:tc>
                  <a:txBody>
                    <a:bodyPr/>
                    <a:lstStyle/>
                    <a:p>
                      <a:r>
                        <a:rPr lang="en-GB" sz="1200" b="0" i="0" kern="1200" dirty="0">
                          <a:solidFill>
                            <a:schemeClr val="dk1"/>
                          </a:solidFill>
                          <a:effectLst/>
                          <a:latin typeface="+mn-lt"/>
                          <a:ea typeface="+mn-ea"/>
                          <a:cs typeface="+mn-cs"/>
                        </a:rPr>
                        <a:t>All Items</a:t>
                      </a:r>
                      <a:endParaRPr lang="en-GB" sz="1200" dirty="0"/>
                    </a:p>
                  </a:txBody>
                  <a:tcPr anchor="ctr"/>
                </a:tc>
                <a:extLst>
                  <a:ext uri="{0D108BD9-81ED-4DB2-BD59-A6C34878D82A}">
                    <a16:rowId xmlns:a16="http://schemas.microsoft.com/office/drawing/2014/main" val="749780194"/>
                  </a:ext>
                </a:extLst>
              </a:tr>
            </a:tbl>
          </a:graphicData>
        </a:graphic>
      </p:graphicFrame>
      <p:pic>
        <p:nvPicPr>
          <p:cNvPr id="14" name="Picture 2" descr="T-90 MBT (1992)">
            <a:extLst>
              <a:ext uri="{FF2B5EF4-FFF2-40B4-BE49-F238E27FC236}">
                <a16:creationId xmlns:a16="http://schemas.microsoft.com/office/drawing/2014/main" id="{4F147944-D170-4054-8485-E199F15E5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78406" y="4181428"/>
            <a:ext cx="4001498" cy="114328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286E9CC6-098C-4A31-BA6F-FB8C7CB884FE}"/>
              </a:ext>
            </a:extLst>
          </p:cNvPr>
          <p:cNvSpPr/>
          <p:nvPr/>
        </p:nvSpPr>
        <p:spPr>
          <a:xfrm>
            <a:off x="-2790279" y="-2576749"/>
            <a:ext cx="4161879" cy="2181068"/>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2" descr="T-90 MBT (1992)">
            <a:extLst>
              <a:ext uri="{FF2B5EF4-FFF2-40B4-BE49-F238E27FC236}">
                <a16:creationId xmlns:a16="http://schemas.microsoft.com/office/drawing/2014/main" id="{E05EC1F7-E39E-4FF3-AE79-C1F3B49A5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9903" y="1706242"/>
            <a:ext cx="1768662" cy="50533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CB386AA-13CE-4BD8-8C44-7EE23180E67A}"/>
              </a:ext>
            </a:extLst>
          </p:cNvPr>
          <p:cNvSpPr/>
          <p:nvPr/>
        </p:nvSpPr>
        <p:spPr>
          <a:xfrm>
            <a:off x="-3297097" y="7308415"/>
            <a:ext cx="4161879" cy="2181068"/>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AFCADDF6-CD5A-4E16-9B8A-309289E7C8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1555" y="-1809167"/>
            <a:ext cx="3836752" cy="220150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4649AB5A-14C8-4717-92E6-A5050D13E123}"/>
              </a:ext>
            </a:extLst>
          </p:cNvPr>
          <p:cNvSpPr/>
          <p:nvPr/>
        </p:nvSpPr>
        <p:spPr>
          <a:xfrm>
            <a:off x="3236790" y="-2576748"/>
            <a:ext cx="1122559" cy="767582"/>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829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06107 -0.06644 L -0.51107 -0.08056 " pathEditMode="relative" rAng="0" ptsTypes="AA">
                                      <p:cBhvr>
                                        <p:cTn id="18" dur="2000" fill="hold"/>
                                        <p:tgtEl>
                                          <p:spTgt spid="14"/>
                                        </p:tgtEl>
                                        <p:attrNameLst>
                                          <p:attrName>ppt_x</p:attrName>
                                          <p:attrName>ppt_y</p:attrName>
                                        </p:attrNameLst>
                                      </p:cBhvr>
                                      <p:rCtr x="-22500" y="-718"/>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599 -3.33333E-6 L 0.83268 0.85255 " pathEditMode="relative" rAng="0" ptsTypes="AA">
                                      <p:cBhvr>
                                        <p:cTn id="22" dur="2000" fill="hold"/>
                                        <p:tgtEl>
                                          <p:spTgt spid="17"/>
                                        </p:tgtEl>
                                        <p:attrNameLst>
                                          <p:attrName>ppt_x</p:attrName>
                                          <p:attrName>ppt_y</p:attrName>
                                        </p:attrNameLst>
                                      </p:cBhvr>
                                      <p:rCtr x="41328" y="42616"/>
                                    </p:animMotion>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xit" presetSubtype="0" fill="hold" nodeType="clickEffect">
                                  <p:stCondLst>
                                    <p:cond delay="0"/>
                                  </p:stCondLst>
                                  <p:childTnLst>
                                    <p:animEffect transition="out" filter="fade">
                                      <p:cBhvr>
                                        <p:cTn id="30" dur="1000"/>
                                        <p:tgtEl>
                                          <p:spTgt spid="14"/>
                                        </p:tgtEl>
                                      </p:cBhvr>
                                    </p:animEffect>
                                    <p:anim calcmode="lin" valueType="num">
                                      <p:cBhvr>
                                        <p:cTn id="31" dur="1000"/>
                                        <p:tgtEl>
                                          <p:spTgt spid="14"/>
                                        </p:tgtEl>
                                        <p:attrNameLst>
                                          <p:attrName>ppt_x</p:attrName>
                                        </p:attrNameLst>
                                      </p:cBhvr>
                                      <p:tavLst>
                                        <p:tav tm="0">
                                          <p:val>
                                            <p:strVal val="ppt_x"/>
                                          </p:val>
                                        </p:tav>
                                        <p:tav tm="100000">
                                          <p:val>
                                            <p:strVal val="ppt_x"/>
                                          </p:val>
                                        </p:tav>
                                      </p:tavLst>
                                    </p:anim>
                                    <p:anim calcmode="lin" valueType="num">
                                      <p:cBhvr>
                                        <p:cTn id="32" dur="1000"/>
                                        <p:tgtEl>
                                          <p:spTgt spid="14"/>
                                        </p:tgtEl>
                                        <p:attrNameLst>
                                          <p:attrName>ppt_y</p:attrName>
                                        </p:attrNameLst>
                                      </p:cBhvr>
                                      <p:tavLst>
                                        <p:tav tm="0">
                                          <p:val>
                                            <p:strVal val="ppt_y"/>
                                          </p:val>
                                        </p:tav>
                                        <p:tav tm="100000">
                                          <p:val>
                                            <p:strVal val="ppt_y+.1"/>
                                          </p:val>
                                        </p:tav>
                                      </p:tavLst>
                                    </p:anim>
                                    <p:set>
                                      <p:cBhvr>
                                        <p:cTn id="33" dur="1" fill="hold">
                                          <p:stCondLst>
                                            <p:cond delay="999"/>
                                          </p:stCondLst>
                                        </p:cTn>
                                        <p:tgtEl>
                                          <p:spTgt spid="1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1.66667E-6 1.85185E-6 L -0.49857 0.34491 " pathEditMode="relative" rAng="0" ptsTypes="AA">
                                      <p:cBhvr>
                                        <p:cTn id="37" dur="2000" fill="hold"/>
                                        <p:tgtEl>
                                          <p:spTgt spid="18"/>
                                        </p:tgtEl>
                                        <p:attrNameLst>
                                          <p:attrName>ppt_x</p:attrName>
                                          <p:attrName>ppt_y</p:attrName>
                                        </p:attrNameLst>
                                      </p:cBhvr>
                                      <p:rCtr x="-24935" y="17245"/>
                                    </p:animMotion>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grpId="0" nodeType="clickEffect">
                                  <p:stCondLst>
                                    <p:cond delay="0"/>
                                  </p:stCondLst>
                                  <p:childTnLst>
                                    <p:animMotion origin="layout" path="M -0.24271 -0.28009 L 0.87917 -0.59815 " pathEditMode="relative" rAng="0" ptsTypes="AA">
                                      <p:cBhvr>
                                        <p:cTn id="41" dur="2000" fill="hold"/>
                                        <p:tgtEl>
                                          <p:spTgt spid="19"/>
                                        </p:tgtEl>
                                        <p:attrNameLst>
                                          <p:attrName>ppt_x</p:attrName>
                                          <p:attrName>ppt_y</p:attrName>
                                        </p:attrNameLst>
                                      </p:cBhvr>
                                      <p:rCtr x="56094" y="-15903"/>
                                    </p:animMotion>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1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nodeType="clickEffect">
                                  <p:stCondLst>
                                    <p:cond delay="0"/>
                                  </p:stCondLst>
                                  <p:childTnLst>
                                    <p:animEffect transition="out" filter="fade">
                                      <p:cBhvr>
                                        <p:cTn id="49" dur="1000"/>
                                        <p:tgtEl>
                                          <p:spTgt spid="18"/>
                                        </p:tgtEl>
                                      </p:cBhvr>
                                    </p:animEffect>
                                    <p:anim calcmode="lin" valueType="num">
                                      <p:cBhvr>
                                        <p:cTn id="50" dur="1000"/>
                                        <p:tgtEl>
                                          <p:spTgt spid="18"/>
                                        </p:tgtEl>
                                        <p:attrNameLst>
                                          <p:attrName>ppt_x</p:attrName>
                                        </p:attrNameLst>
                                      </p:cBhvr>
                                      <p:tavLst>
                                        <p:tav tm="0">
                                          <p:val>
                                            <p:strVal val="ppt_x"/>
                                          </p:val>
                                        </p:tav>
                                        <p:tav tm="100000">
                                          <p:val>
                                            <p:strVal val="ppt_x"/>
                                          </p:val>
                                        </p:tav>
                                      </p:tavLst>
                                    </p:anim>
                                    <p:anim calcmode="lin" valueType="num">
                                      <p:cBhvr>
                                        <p:cTn id="51" dur="1000"/>
                                        <p:tgtEl>
                                          <p:spTgt spid="18"/>
                                        </p:tgtEl>
                                        <p:attrNameLst>
                                          <p:attrName>ppt_y</p:attrName>
                                        </p:attrNameLst>
                                      </p:cBhvr>
                                      <p:tavLst>
                                        <p:tav tm="0">
                                          <p:val>
                                            <p:strVal val="ppt_y"/>
                                          </p:val>
                                        </p:tav>
                                        <p:tav tm="100000">
                                          <p:val>
                                            <p:strVal val="ppt_y+.1"/>
                                          </p:val>
                                        </p:tav>
                                      </p:tavLst>
                                    </p:anim>
                                    <p:set>
                                      <p:cBhvr>
                                        <p:cTn id="52" dur="1" fill="hold">
                                          <p:stCondLst>
                                            <p:cond delay="999"/>
                                          </p:stCondLst>
                                        </p:cTn>
                                        <p:tgtEl>
                                          <p:spTgt spid="18"/>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4.375E-6 7.40741E-7 L -0.73386 0.71435 " pathEditMode="relative" rAng="0" ptsTypes="AA">
                                      <p:cBhvr>
                                        <p:cTn id="56" dur="2000" fill="hold"/>
                                        <p:tgtEl>
                                          <p:spTgt spid="1026"/>
                                        </p:tgtEl>
                                        <p:attrNameLst>
                                          <p:attrName>ppt_x</p:attrName>
                                          <p:attrName>ppt_y</p:attrName>
                                        </p:attrNameLst>
                                      </p:cBhvr>
                                      <p:rCtr x="-36693" y="35718"/>
                                    </p:animMotion>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0" nodeType="clickEffect">
                                  <p:stCondLst>
                                    <p:cond delay="0"/>
                                  </p:stCondLst>
                                  <p:childTnLst>
                                    <p:animMotion origin="layout" path="M 0.01497 -0.0199 L 0.38307 1.02593 " pathEditMode="relative" rAng="0" ptsTypes="AA">
                                      <p:cBhvr>
                                        <p:cTn id="60" dur="2000" fill="hold"/>
                                        <p:tgtEl>
                                          <p:spTgt spid="20"/>
                                        </p:tgtEl>
                                        <p:attrNameLst>
                                          <p:attrName>ppt_x</p:attrName>
                                          <p:attrName>ppt_y</p:attrName>
                                        </p:attrNameLst>
                                      </p:cBhvr>
                                      <p:rCtr x="18398" y="52292"/>
                                    </p:animMotion>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20"/>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2" presetClass="exit" presetSubtype="0" fill="hold" nodeType="clickEffect">
                                  <p:stCondLst>
                                    <p:cond delay="0"/>
                                  </p:stCondLst>
                                  <p:childTnLst>
                                    <p:animEffect transition="out" filter="fade">
                                      <p:cBhvr>
                                        <p:cTn id="68" dur="1000"/>
                                        <p:tgtEl>
                                          <p:spTgt spid="1026"/>
                                        </p:tgtEl>
                                      </p:cBhvr>
                                    </p:animEffect>
                                    <p:anim calcmode="lin" valueType="num">
                                      <p:cBhvr>
                                        <p:cTn id="69" dur="1000"/>
                                        <p:tgtEl>
                                          <p:spTgt spid="1026"/>
                                        </p:tgtEl>
                                        <p:attrNameLst>
                                          <p:attrName>ppt_x</p:attrName>
                                        </p:attrNameLst>
                                      </p:cBhvr>
                                      <p:tavLst>
                                        <p:tav tm="0">
                                          <p:val>
                                            <p:strVal val="ppt_x"/>
                                          </p:val>
                                        </p:tav>
                                        <p:tav tm="100000">
                                          <p:val>
                                            <p:strVal val="ppt_x"/>
                                          </p:val>
                                        </p:tav>
                                      </p:tavLst>
                                    </p:anim>
                                    <p:anim calcmode="lin" valueType="num">
                                      <p:cBhvr>
                                        <p:cTn id="70" dur="1000"/>
                                        <p:tgtEl>
                                          <p:spTgt spid="1026"/>
                                        </p:tgtEl>
                                        <p:attrNameLst>
                                          <p:attrName>ppt_y</p:attrName>
                                        </p:attrNameLst>
                                      </p:cBhvr>
                                      <p:tavLst>
                                        <p:tav tm="0">
                                          <p:val>
                                            <p:strVal val="ppt_y"/>
                                          </p:val>
                                        </p:tav>
                                        <p:tav tm="100000">
                                          <p:val>
                                            <p:strVal val="ppt_y+.1"/>
                                          </p:val>
                                        </p:tav>
                                      </p:tavLst>
                                    </p:anim>
                                    <p:set>
                                      <p:cBhvr>
                                        <p:cTn id="71" dur="1" fill="hold">
                                          <p:stCondLst>
                                            <p:cond delay="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0" grpId="0" animBg="1"/>
      <p:bldP spid="2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Ext VMS Operation - Video Tracker</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13" name="Table 13">
            <a:extLst>
              <a:ext uri="{FF2B5EF4-FFF2-40B4-BE49-F238E27FC236}">
                <a16:creationId xmlns:a16="http://schemas.microsoft.com/office/drawing/2014/main" id="{C560BF49-6010-4D25-AE05-14E3860FF8EB}"/>
              </a:ext>
            </a:extLst>
          </p:cNvPr>
          <p:cNvGraphicFramePr>
            <a:graphicFrameLocks noGrp="1"/>
          </p:cNvGraphicFramePr>
          <p:nvPr/>
        </p:nvGraphicFramePr>
        <p:xfrm>
          <a:off x="679578" y="1916723"/>
          <a:ext cx="6072095" cy="4274289"/>
        </p:xfrm>
        <a:graphic>
          <a:graphicData uri="http://schemas.openxmlformats.org/drawingml/2006/table">
            <a:tbl>
              <a:tblPr firstRow="1" bandRow="1">
                <a:tableStyleId>{5C22544A-7EE6-4342-B048-85BDC9FD1C3A}</a:tableStyleId>
              </a:tblPr>
              <a:tblGrid>
                <a:gridCol w="1454660">
                  <a:extLst>
                    <a:ext uri="{9D8B030D-6E8A-4147-A177-3AD203B41FA5}">
                      <a16:colId xmlns:a16="http://schemas.microsoft.com/office/drawing/2014/main" val="1950117243"/>
                    </a:ext>
                  </a:extLst>
                </a:gridCol>
                <a:gridCol w="2063563">
                  <a:extLst>
                    <a:ext uri="{9D8B030D-6E8A-4147-A177-3AD203B41FA5}">
                      <a16:colId xmlns:a16="http://schemas.microsoft.com/office/drawing/2014/main" val="2683476763"/>
                    </a:ext>
                  </a:extLst>
                </a:gridCol>
                <a:gridCol w="2553872">
                  <a:extLst>
                    <a:ext uri="{9D8B030D-6E8A-4147-A177-3AD203B41FA5}">
                      <a16:colId xmlns:a16="http://schemas.microsoft.com/office/drawing/2014/main" val="1279301102"/>
                    </a:ext>
                  </a:extLst>
                </a:gridCol>
              </a:tblGrid>
              <a:tr h="691848">
                <a:tc>
                  <a:txBody>
                    <a:bodyPr/>
                    <a:lstStyle/>
                    <a:p>
                      <a:r>
                        <a:rPr lang="en-GB" sz="1200" dirty="0"/>
                        <a:t>On-screen</a:t>
                      </a:r>
                    </a:p>
                  </a:txBody>
                  <a:tcPr anchor="ctr"/>
                </a:tc>
                <a:tc>
                  <a:txBody>
                    <a:bodyPr/>
                    <a:lstStyle/>
                    <a:p>
                      <a:r>
                        <a:rPr lang="en-GB" sz="1200" dirty="0"/>
                        <a:t>Description</a:t>
                      </a:r>
                    </a:p>
                  </a:txBody>
                  <a:tcPr anchor="ctr"/>
                </a:tc>
                <a:tc>
                  <a:txBody>
                    <a:bodyPr/>
                    <a:lstStyle/>
                    <a:p>
                      <a:r>
                        <a:rPr lang="en-GB" sz="1200" dirty="0"/>
                        <a:t>Best for</a:t>
                      </a:r>
                    </a:p>
                  </a:txBody>
                  <a:tcPr anchor="ctr"/>
                </a:tc>
                <a:extLst>
                  <a:ext uri="{0D108BD9-81ED-4DB2-BD59-A6C34878D82A}">
                    <a16:rowId xmlns:a16="http://schemas.microsoft.com/office/drawing/2014/main" val="4276311959"/>
                  </a:ext>
                </a:extLst>
              </a:tr>
              <a:tr h="1194147">
                <a:tc>
                  <a:txBody>
                    <a:bodyPr/>
                    <a:lstStyle/>
                    <a:p>
                      <a:pPr algn="ctr"/>
                      <a:r>
                        <a:rPr lang="en-GB" sz="1200" b="1" dirty="0"/>
                        <a:t>Positive</a:t>
                      </a:r>
                    </a:p>
                  </a:txBody>
                  <a:tcPr anchor="ctr"/>
                </a:tc>
                <a:tc>
                  <a:txBody>
                    <a:bodyPr/>
                    <a:lstStyle/>
                    <a:p>
                      <a:r>
                        <a:rPr lang="en-GB" sz="1200" b="0" i="0" kern="1200" dirty="0">
                          <a:solidFill>
                            <a:schemeClr val="dk1"/>
                          </a:solidFill>
                          <a:effectLst/>
                          <a:latin typeface="+mn-lt"/>
                          <a:ea typeface="+mn-ea"/>
                          <a:cs typeface="+mn-cs"/>
                        </a:rPr>
                        <a:t>The video tracker will highlight objects that are brighter than the background.</a:t>
                      </a:r>
                      <a:endParaRPr lang="en-GB" sz="1200" dirty="0"/>
                    </a:p>
                  </a:txBody>
                  <a:tcPr anchor="ctr"/>
                </a:tc>
                <a:tc>
                  <a:txBody>
                    <a:bodyPr/>
                    <a:lstStyle/>
                    <a:p>
                      <a:r>
                        <a:rPr lang="en-GB" sz="1200" b="0" i="0" kern="1200" dirty="0">
                          <a:solidFill>
                            <a:schemeClr val="dk1"/>
                          </a:solidFill>
                          <a:effectLst/>
                          <a:latin typeface="+mn-lt"/>
                          <a:ea typeface="+mn-ea"/>
                          <a:cs typeface="+mn-cs"/>
                        </a:rPr>
                        <a:t>Targets in the IR camera which are hotter than the background.</a:t>
                      </a:r>
                      <a:endParaRPr lang="en-GB" sz="1200" dirty="0"/>
                    </a:p>
                  </a:txBody>
                  <a:tcPr anchor="ctr"/>
                </a:tc>
                <a:extLst>
                  <a:ext uri="{0D108BD9-81ED-4DB2-BD59-A6C34878D82A}">
                    <a16:rowId xmlns:a16="http://schemas.microsoft.com/office/drawing/2014/main" val="922795246"/>
                  </a:ext>
                </a:extLst>
              </a:tr>
              <a:tr h="1194147">
                <a:tc>
                  <a:txBody>
                    <a:bodyPr/>
                    <a:lstStyle/>
                    <a:p>
                      <a:pPr algn="ctr"/>
                      <a:r>
                        <a:rPr lang="en-GB" sz="1200" b="1" dirty="0"/>
                        <a:t>Negative</a:t>
                      </a:r>
                    </a:p>
                  </a:txBody>
                  <a:tcPr anchor="ctr"/>
                </a:tc>
                <a:tc>
                  <a:txBody>
                    <a:bodyPr/>
                    <a:lstStyle/>
                    <a:p>
                      <a:r>
                        <a:rPr lang="en-GB" sz="1200" b="0" i="0" kern="1200" dirty="0">
                          <a:solidFill>
                            <a:schemeClr val="dk1"/>
                          </a:solidFill>
                          <a:effectLst/>
                          <a:latin typeface="+mn-lt"/>
                          <a:ea typeface="+mn-ea"/>
                          <a:cs typeface="+mn-cs"/>
                        </a:rPr>
                        <a:t>The video tracker will highlight objects that are darker than the background.</a:t>
                      </a:r>
                      <a:endParaRPr lang="en-GB" sz="1200" dirty="0"/>
                    </a:p>
                  </a:txBody>
                  <a:tcPr anchor="ctr"/>
                </a:tc>
                <a:tc>
                  <a:txBody>
                    <a:bodyPr/>
                    <a:lstStyle/>
                    <a:p>
                      <a:r>
                        <a:rPr lang="en-GB" sz="1200" b="0" i="0" kern="1200" dirty="0">
                          <a:solidFill>
                            <a:schemeClr val="dk1"/>
                          </a:solidFill>
                          <a:effectLst/>
                          <a:latin typeface="+mn-lt"/>
                          <a:ea typeface="+mn-ea"/>
                          <a:cs typeface="+mn-cs"/>
                        </a:rPr>
                        <a:t>Targets in the IR camera which are cooler than the background.</a:t>
                      </a:r>
                      <a:endParaRPr lang="en-GB" sz="1200" dirty="0"/>
                    </a:p>
                  </a:txBody>
                  <a:tcPr anchor="ctr"/>
                </a:tc>
                <a:extLst>
                  <a:ext uri="{0D108BD9-81ED-4DB2-BD59-A6C34878D82A}">
                    <a16:rowId xmlns:a16="http://schemas.microsoft.com/office/drawing/2014/main" val="2226139383"/>
                  </a:ext>
                </a:extLst>
              </a:tr>
              <a:tr h="1194147">
                <a:tc>
                  <a:txBody>
                    <a:bodyPr/>
                    <a:lstStyle/>
                    <a:p>
                      <a:pPr algn="ctr"/>
                      <a:r>
                        <a:rPr lang="en-GB" sz="1200" b="1" dirty="0"/>
                        <a:t>Bipolar</a:t>
                      </a:r>
                    </a:p>
                  </a:txBody>
                  <a:tcPr anchor="ctr"/>
                </a:tc>
                <a:tc>
                  <a:txBody>
                    <a:bodyPr/>
                    <a:lstStyle/>
                    <a:p>
                      <a:r>
                        <a:rPr lang="en-GB" sz="1200" b="0" i="0" kern="1200" dirty="0">
                          <a:solidFill>
                            <a:schemeClr val="dk1"/>
                          </a:solidFill>
                          <a:effectLst/>
                          <a:latin typeface="+mn-lt"/>
                          <a:ea typeface="+mn-ea"/>
                          <a:cs typeface="+mn-cs"/>
                        </a:rPr>
                        <a:t>The video tracker will highlight objects that are brighter or darker than the background.</a:t>
                      </a:r>
                      <a:endParaRPr lang="en-GB" sz="1200" dirty="0"/>
                    </a:p>
                  </a:txBody>
                  <a:tcPr anchor="ctr"/>
                </a:tc>
                <a:tc>
                  <a:txBody>
                    <a:bodyPr/>
                    <a:lstStyle/>
                    <a:p>
                      <a:br>
                        <a:rPr lang="en-GB" sz="1200" dirty="0"/>
                      </a:br>
                      <a:r>
                        <a:rPr lang="en-GB" sz="1200" b="0" i="0" kern="1200" dirty="0">
                          <a:solidFill>
                            <a:schemeClr val="dk1"/>
                          </a:solidFill>
                          <a:effectLst/>
                          <a:latin typeface="+mn-lt"/>
                          <a:ea typeface="+mn-ea"/>
                          <a:cs typeface="+mn-cs"/>
                        </a:rPr>
                        <a:t>Targets in the TV camera.</a:t>
                      </a:r>
                      <a:endParaRPr lang="en-GB" sz="1200" dirty="0"/>
                    </a:p>
                  </a:txBody>
                  <a:tcPr anchor="ctr"/>
                </a:tc>
                <a:extLst>
                  <a:ext uri="{0D108BD9-81ED-4DB2-BD59-A6C34878D82A}">
                    <a16:rowId xmlns:a16="http://schemas.microsoft.com/office/drawing/2014/main" val="91288200"/>
                  </a:ext>
                </a:extLst>
              </a:tr>
            </a:tbl>
          </a:graphicData>
        </a:graphic>
      </p:graphicFrame>
      <p:pic>
        <p:nvPicPr>
          <p:cNvPr id="4" name="Picture 3">
            <a:extLst>
              <a:ext uri="{FF2B5EF4-FFF2-40B4-BE49-F238E27FC236}">
                <a16:creationId xmlns:a16="http://schemas.microsoft.com/office/drawing/2014/main" id="{77C34004-C612-6B8E-5E67-2D56EE8DF3E9}"/>
              </a:ext>
            </a:extLst>
          </p:cNvPr>
          <p:cNvPicPr>
            <a:picLocks noChangeAspect="1"/>
          </p:cNvPicPr>
          <p:nvPr/>
        </p:nvPicPr>
        <p:blipFill>
          <a:blip r:embed="rId4"/>
          <a:stretch>
            <a:fillRect/>
          </a:stretch>
        </p:blipFill>
        <p:spPr>
          <a:xfrm>
            <a:off x="7227487" y="1885976"/>
            <a:ext cx="1114581" cy="495369"/>
          </a:xfrm>
          <a:prstGeom prst="rect">
            <a:avLst/>
          </a:prstGeom>
        </p:spPr>
      </p:pic>
      <p:pic>
        <p:nvPicPr>
          <p:cNvPr id="11" name="Picture 10">
            <a:extLst>
              <a:ext uri="{FF2B5EF4-FFF2-40B4-BE49-F238E27FC236}">
                <a16:creationId xmlns:a16="http://schemas.microsoft.com/office/drawing/2014/main" id="{804A0475-C35A-219A-2139-851DB40BF2A6}"/>
              </a:ext>
            </a:extLst>
          </p:cNvPr>
          <p:cNvPicPr>
            <a:picLocks noChangeAspect="1"/>
          </p:cNvPicPr>
          <p:nvPr/>
        </p:nvPicPr>
        <p:blipFill>
          <a:blip r:embed="rId5"/>
          <a:stretch>
            <a:fillRect/>
          </a:stretch>
        </p:blipFill>
        <p:spPr>
          <a:xfrm>
            <a:off x="7575340" y="2646150"/>
            <a:ext cx="3010320" cy="3038899"/>
          </a:xfrm>
          <a:prstGeom prst="rect">
            <a:avLst/>
          </a:prstGeom>
        </p:spPr>
      </p:pic>
      <p:pic>
        <p:nvPicPr>
          <p:cNvPr id="17" name="Picture 16">
            <a:extLst>
              <a:ext uri="{FF2B5EF4-FFF2-40B4-BE49-F238E27FC236}">
                <a16:creationId xmlns:a16="http://schemas.microsoft.com/office/drawing/2014/main" id="{A2EF0250-9D86-6377-37EF-27EB5DBCFAB8}"/>
              </a:ext>
            </a:extLst>
          </p:cNvPr>
          <p:cNvPicPr>
            <a:picLocks noChangeAspect="1"/>
          </p:cNvPicPr>
          <p:nvPr/>
        </p:nvPicPr>
        <p:blipFill>
          <a:blip r:embed="rId6"/>
          <a:stretch>
            <a:fillRect/>
          </a:stretch>
        </p:blipFill>
        <p:spPr>
          <a:xfrm>
            <a:off x="7703945" y="2654299"/>
            <a:ext cx="2753109" cy="3105583"/>
          </a:xfrm>
          <a:prstGeom prst="rect">
            <a:avLst/>
          </a:prstGeom>
        </p:spPr>
      </p:pic>
      <p:pic>
        <p:nvPicPr>
          <p:cNvPr id="19" name="Picture 18">
            <a:extLst>
              <a:ext uri="{FF2B5EF4-FFF2-40B4-BE49-F238E27FC236}">
                <a16:creationId xmlns:a16="http://schemas.microsoft.com/office/drawing/2014/main" id="{902D866D-4949-F049-E0F3-EADB40011140}"/>
              </a:ext>
            </a:extLst>
          </p:cNvPr>
          <p:cNvPicPr>
            <a:picLocks noChangeAspect="1"/>
          </p:cNvPicPr>
          <p:nvPr/>
        </p:nvPicPr>
        <p:blipFill>
          <a:blip r:embed="rId7"/>
          <a:stretch>
            <a:fillRect/>
          </a:stretch>
        </p:blipFill>
        <p:spPr>
          <a:xfrm>
            <a:off x="7703944" y="2646150"/>
            <a:ext cx="2753109" cy="3153215"/>
          </a:xfrm>
          <a:prstGeom prst="rect">
            <a:avLst/>
          </a:prstGeom>
        </p:spPr>
      </p:pic>
      <p:sp>
        <p:nvSpPr>
          <p:cNvPr id="21" name="Oval 20">
            <a:extLst>
              <a:ext uri="{FF2B5EF4-FFF2-40B4-BE49-F238E27FC236}">
                <a16:creationId xmlns:a16="http://schemas.microsoft.com/office/drawing/2014/main" id="{7E9AD3E0-C954-254E-1447-F12F9EC54B6F}"/>
              </a:ext>
            </a:extLst>
          </p:cNvPr>
          <p:cNvSpPr/>
          <p:nvPr/>
        </p:nvSpPr>
        <p:spPr>
          <a:xfrm>
            <a:off x="7022777" y="1609788"/>
            <a:ext cx="1524000" cy="10506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71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17"/>
                                        </p:tgtEl>
                                      </p:cBhvr>
                                    </p:animEffect>
                                    <p:set>
                                      <p:cBhvr>
                                        <p:cTn id="30" dur="1" fill="hold">
                                          <p:stCondLst>
                                            <p:cond delay="499"/>
                                          </p:stCondLst>
                                        </p:cTn>
                                        <p:tgtEl>
                                          <p:spTgt spid="17"/>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Ext VMS Operation - Tracker mode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11" name="TextBox 10">
            <a:extLst>
              <a:ext uri="{FF2B5EF4-FFF2-40B4-BE49-F238E27FC236}">
                <a16:creationId xmlns:a16="http://schemas.microsoft.com/office/drawing/2014/main" id="{8A2D5B1B-54FE-4F97-A9DD-F584216ADAB8}"/>
              </a:ext>
            </a:extLst>
          </p:cNvPr>
          <p:cNvSpPr txBox="1"/>
          <p:nvPr/>
        </p:nvSpPr>
        <p:spPr>
          <a:xfrm>
            <a:off x="648247" y="1834321"/>
            <a:ext cx="6670965" cy="4493538"/>
          </a:xfrm>
          <a:prstGeom prst="rect">
            <a:avLst/>
          </a:prstGeom>
          <a:noFill/>
        </p:spPr>
        <p:txBody>
          <a:bodyPr wrap="square">
            <a:spAutoFit/>
          </a:bodyPr>
          <a:lstStyle/>
          <a:p>
            <a:pPr algn="l"/>
            <a:r>
              <a:rPr lang="en-GB" sz="1600" b="0" i="0" dirty="0">
                <a:effectLst/>
              </a:rPr>
              <a:t>Track mode is indicated by the green on-screen symbology. In this mode the pointing angle of the camera is automatically controlled by the video tracker. The area of operation of the video tracker is indicated by the large green gate. </a:t>
            </a:r>
          </a:p>
          <a:p>
            <a:pPr algn="l"/>
            <a:endParaRPr lang="en-GB" sz="1600" dirty="0"/>
          </a:p>
          <a:p>
            <a:pPr marL="285750" indent="-285750" algn="l">
              <a:buFont typeface="Arial" panose="020B0604020202020204" pitchFamily="34" charset="0"/>
              <a:buChar char="•"/>
            </a:pPr>
            <a:r>
              <a:rPr lang="en-GB" sz="1600" b="0" i="0" dirty="0">
                <a:effectLst/>
              </a:rPr>
              <a:t>Press the Track mode button or the gamepad controller to return the system to manual (acquire target) mode.</a:t>
            </a:r>
          </a:p>
          <a:p>
            <a:pPr algn="l"/>
            <a:endParaRPr lang="en-GB" sz="1600" dirty="0"/>
          </a:p>
          <a:p>
            <a:pPr algn="l"/>
            <a:r>
              <a:rPr lang="en-GB" sz="1600" b="0" i="0" dirty="0">
                <a:effectLst/>
              </a:rPr>
              <a:t>The sensor controls are active in Track mode, allowing the operator to zoom-in to visually confirm whether the object is actually a threat and to take the appropriate action.</a:t>
            </a:r>
          </a:p>
          <a:p>
            <a:pPr algn="l"/>
            <a:endParaRPr lang="en-GB" sz="1600" dirty="0"/>
          </a:p>
          <a:p>
            <a:pPr algn="l"/>
            <a:r>
              <a:rPr lang="en-GB" sz="1600" b="0" i="0" dirty="0">
                <a:effectLst/>
              </a:rPr>
              <a:t>Changing the primary sensor does not affect the automatic video tracker, which continues to use which ever sensor was selected on entry to track mode. </a:t>
            </a:r>
          </a:p>
          <a:p>
            <a:pPr algn="l"/>
            <a:endParaRPr lang="en-GB" sz="1600" dirty="0"/>
          </a:p>
          <a:p>
            <a:pPr algn="l"/>
            <a:r>
              <a:rPr lang="en-GB" sz="1600" b="0" i="0" dirty="0">
                <a:effectLst/>
              </a:rPr>
              <a:t>In track mode the measured target position is used to provide electronic stabilisation of the image from the sensor currently being tracked. </a:t>
            </a:r>
          </a:p>
          <a:p>
            <a:pPr algn="l"/>
            <a:endParaRPr lang="en-GB" sz="1400" dirty="0"/>
          </a:p>
        </p:txBody>
      </p:sp>
      <p:pic>
        <p:nvPicPr>
          <p:cNvPr id="4" name="Picture 3">
            <a:extLst>
              <a:ext uri="{FF2B5EF4-FFF2-40B4-BE49-F238E27FC236}">
                <a16:creationId xmlns:a16="http://schemas.microsoft.com/office/drawing/2014/main" id="{0AF117EB-A750-C8F9-F61B-65B6E2DC16E5}"/>
              </a:ext>
            </a:extLst>
          </p:cNvPr>
          <p:cNvPicPr>
            <a:picLocks noChangeAspect="1"/>
          </p:cNvPicPr>
          <p:nvPr/>
        </p:nvPicPr>
        <p:blipFill>
          <a:blip r:embed="rId3"/>
          <a:stretch>
            <a:fillRect/>
          </a:stretch>
        </p:blipFill>
        <p:spPr>
          <a:xfrm>
            <a:off x="7292357" y="2578113"/>
            <a:ext cx="4654715" cy="2605767"/>
          </a:xfrm>
          <a:prstGeom prst="rect">
            <a:avLst/>
          </a:prstGeom>
        </p:spPr>
      </p:pic>
    </p:spTree>
    <p:extLst>
      <p:ext uri="{BB962C8B-B14F-4D97-AF65-F5344CB8AC3E}">
        <p14:creationId xmlns:p14="http://schemas.microsoft.com/office/powerpoint/2010/main" val="162729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47C2226-B7B7-9E4B-DA6C-D5EA063D8654}"/>
              </a:ext>
            </a:extLst>
          </p:cNvPr>
          <p:cNvPicPr>
            <a:picLocks noChangeAspect="1"/>
          </p:cNvPicPr>
          <p:nvPr/>
        </p:nvPicPr>
        <p:blipFill>
          <a:blip r:embed="rId3"/>
          <a:stretch>
            <a:fillRect/>
          </a:stretch>
        </p:blipFill>
        <p:spPr>
          <a:xfrm>
            <a:off x="7520126" y="2862770"/>
            <a:ext cx="3541209" cy="1982413"/>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24242" y="835938"/>
            <a:ext cx="10500050" cy="518671"/>
          </a:xfrm>
          <a:solidFill>
            <a:srgbClr val="014F7F"/>
          </a:solidFill>
        </p:spPr>
        <p:txBody>
          <a:bodyPr/>
          <a:lstStyle/>
          <a:p>
            <a:r>
              <a:rPr lang="en-GB" b="1" dirty="0">
                <a:solidFill>
                  <a:schemeClr val="bg1"/>
                </a:solidFill>
              </a:rPr>
              <a:t>Ext VMS Operation - Video Tracker</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3780" y="836349"/>
            <a:ext cx="504242" cy="518672"/>
          </a:xfrm>
          <a:prstGeom prst="rect">
            <a:avLst/>
          </a:prstGeom>
        </p:spPr>
      </p:pic>
      <p:graphicFrame>
        <p:nvGraphicFramePr>
          <p:cNvPr id="4" name="Table 12">
            <a:extLst>
              <a:ext uri="{FF2B5EF4-FFF2-40B4-BE49-F238E27FC236}">
                <a16:creationId xmlns:a16="http://schemas.microsoft.com/office/drawing/2014/main" id="{68F7178F-8243-4741-9003-74921B2A7538}"/>
              </a:ext>
            </a:extLst>
          </p:cNvPr>
          <p:cNvGraphicFramePr>
            <a:graphicFrameLocks noGrp="1"/>
          </p:cNvGraphicFramePr>
          <p:nvPr/>
        </p:nvGraphicFramePr>
        <p:xfrm>
          <a:off x="624242" y="1982608"/>
          <a:ext cx="6257821" cy="3845560"/>
        </p:xfrm>
        <a:graphic>
          <a:graphicData uri="http://schemas.openxmlformats.org/drawingml/2006/table">
            <a:tbl>
              <a:tblPr firstRow="1" bandRow="1">
                <a:tableStyleId>{5C22544A-7EE6-4342-B048-85BDC9FD1C3A}</a:tableStyleId>
              </a:tblPr>
              <a:tblGrid>
                <a:gridCol w="1491820">
                  <a:extLst>
                    <a:ext uri="{9D8B030D-6E8A-4147-A177-3AD203B41FA5}">
                      <a16:colId xmlns:a16="http://schemas.microsoft.com/office/drawing/2014/main" val="3156513310"/>
                    </a:ext>
                  </a:extLst>
                </a:gridCol>
                <a:gridCol w="2126682">
                  <a:extLst>
                    <a:ext uri="{9D8B030D-6E8A-4147-A177-3AD203B41FA5}">
                      <a16:colId xmlns:a16="http://schemas.microsoft.com/office/drawing/2014/main" val="659060855"/>
                    </a:ext>
                  </a:extLst>
                </a:gridCol>
                <a:gridCol w="2639319">
                  <a:extLst>
                    <a:ext uri="{9D8B030D-6E8A-4147-A177-3AD203B41FA5}">
                      <a16:colId xmlns:a16="http://schemas.microsoft.com/office/drawing/2014/main" val="2190140713"/>
                    </a:ext>
                  </a:extLst>
                </a:gridCol>
              </a:tblGrid>
              <a:tr h="370840">
                <a:tc>
                  <a:txBody>
                    <a:bodyPr/>
                    <a:lstStyle/>
                    <a:p>
                      <a:r>
                        <a:rPr lang="en-GB" sz="1500" dirty="0"/>
                        <a:t>Button</a:t>
                      </a:r>
                    </a:p>
                  </a:txBody>
                  <a:tcPr/>
                </a:tc>
                <a:tc>
                  <a:txBody>
                    <a:bodyPr/>
                    <a:lstStyle/>
                    <a:p>
                      <a:r>
                        <a:rPr lang="en-GB" sz="1500" dirty="0"/>
                        <a:t>Action</a:t>
                      </a:r>
                    </a:p>
                  </a:txBody>
                  <a:tcPr/>
                </a:tc>
                <a:tc>
                  <a:txBody>
                    <a:bodyPr/>
                    <a:lstStyle/>
                    <a:p>
                      <a:r>
                        <a:rPr lang="en-GB" sz="1500" dirty="0"/>
                        <a:t>Description</a:t>
                      </a:r>
                    </a:p>
                  </a:txBody>
                  <a:tcPr/>
                </a:tc>
                <a:extLst>
                  <a:ext uri="{0D108BD9-81ED-4DB2-BD59-A6C34878D82A}">
                    <a16:rowId xmlns:a16="http://schemas.microsoft.com/office/drawing/2014/main" val="3780121525"/>
                  </a:ext>
                </a:extLst>
              </a:tr>
              <a:tr h="370840">
                <a:tc>
                  <a:txBody>
                    <a:bodyPr/>
                    <a:lstStyle/>
                    <a:p>
                      <a:endParaRPr lang="en-GB" sz="1400" dirty="0"/>
                    </a:p>
                    <a:p>
                      <a:endParaRPr lang="en-GB" sz="1400" dirty="0"/>
                    </a:p>
                    <a:p>
                      <a:endParaRPr lang="en-GB" sz="1400" dirty="0"/>
                    </a:p>
                    <a:p>
                      <a:endParaRPr lang="en-GB" sz="1400" dirty="0"/>
                    </a:p>
                  </a:txBody>
                  <a:tcPr/>
                </a:tc>
                <a:tc>
                  <a:txBody>
                    <a:bodyPr/>
                    <a:lstStyle/>
                    <a:p>
                      <a:r>
                        <a:rPr lang="en-GB" sz="1400" dirty="0"/>
                        <a:t>Tracking algorithm</a:t>
                      </a:r>
                    </a:p>
                  </a:txBody>
                  <a:tcPr anchor="ctr"/>
                </a:tc>
                <a:tc>
                  <a:txBody>
                    <a:bodyPr/>
                    <a:lstStyle/>
                    <a:p>
                      <a:r>
                        <a:rPr lang="en-GB" sz="1400" b="0" i="0" kern="1200" dirty="0">
                          <a:solidFill>
                            <a:schemeClr val="dk1"/>
                          </a:solidFill>
                          <a:effectLst/>
                          <a:latin typeface="+mn-lt"/>
                          <a:ea typeface="+mn-ea"/>
                          <a:cs typeface="+mn-cs"/>
                        </a:rPr>
                        <a:t>Cycles between the centroid and correlation tracking algorithms. The current tracking algorithm is displayed through on-screen symbology.</a:t>
                      </a:r>
                      <a:endParaRPr lang="en-GB" sz="1400" dirty="0"/>
                    </a:p>
                  </a:txBody>
                  <a:tcPr anchor="ctr"/>
                </a:tc>
                <a:extLst>
                  <a:ext uri="{0D108BD9-81ED-4DB2-BD59-A6C34878D82A}">
                    <a16:rowId xmlns:a16="http://schemas.microsoft.com/office/drawing/2014/main" val="1024400409"/>
                  </a:ext>
                </a:extLst>
              </a:tr>
              <a:tr h="370840">
                <a:tc>
                  <a:txBody>
                    <a:bodyPr/>
                    <a:lstStyle/>
                    <a:p>
                      <a:endParaRPr lang="en-GB" sz="1400" dirty="0"/>
                    </a:p>
                    <a:p>
                      <a:endParaRPr lang="en-GB" sz="1400" dirty="0"/>
                    </a:p>
                    <a:p>
                      <a:endParaRPr lang="en-GB" sz="1400" dirty="0"/>
                    </a:p>
                    <a:p>
                      <a:endParaRPr lang="en-GB" sz="1400" dirty="0"/>
                    </a:p>
                  </a:txBody>
                  <a:tcPr/>
                </a:tc>
                <a:tc>
                  <a:txBody>
                    <a:bodyPr/>
                    <a:lstStyle/>
                    <a:p>
                      <a:r>
                        <a:rPr lang="en-GB" sz="1400" dirty="0"/>
                        <a:t>Gate size</a:t>
                      </a:r>
                    </a:p>
                  </a:txBody>
                  <a:tcPr anchor="ctr"/>
                </a:tc>
                <a:tc>
                  <a:txBody>
                    <a:bodyPr/>
                    <a:lstStyle/>
                    <a:p>
                      <a:r>
                        <a:rPr lang="en-GB" sz="1400" b="0" i="0" kern="1200" dirty="0">
                          <a:solidFill>
                            <a:schemeClr val="dk1"/>
                          </a:solidFill>
                          <a:effectLst/>
                          <a:latin typeface="+mn-lt"/>
                          <a:ea typeface="+mn-ea"/>
                          <a:cs typeface="+mn-cs"/>
                        </a:rPr>
                        <a:t>Changes the size of the video tracker gate in manual (acquire target) mode. The size of the gate should match that of the target.</a:t>
                      </a:r>
                      <a:endParaRPr lang="en-GB" sz="1400" dirty="0"/>
                    </a:p>
                  </a:txBody>
                  <a:tcPr anchor="ctr"/>
                </a:tc>
                <a:extLst>
                  <a:ext uri="{0D108BD9-81ED-4DB2-BD59-A6C34878D82A}">
                    <a16:rowId xmlns:a16="http://schemas.microsoft.com/office/drawing/2014/main" val="229836964"/>
                  </a:ext>
                </a:extLst>
              </a:tr>
              <a:tr h="370840">
                <a:tc>
                  <a:txBody>
                    <a:bodyPr/>
                    <a:lstStyle/>
                    <a:p>
                      <a:endParaRPr lang="en-GB" sz="1400" dirty="0"/>
                    </a:p>
                    <a:p>
                      <a:endParaRPr lang="en-GB" sz="1400" dirty="0"/>
                    </a:p>
                    <a:p>
                      <a:endParaRPr lang="en-GB" sz="1400" dirty="0"/>
                    </a:p>
                    <a:p>
                      <a:endParaRPr lang="en-GB" sz="1400" dirty="0"/>
                    </a:p>
                    <a:p>
                      <a:endParaRPr lang="en-GB" sz="1400" dirty="0"/>
                    </a:p>
                  </a:txBody>
                  <a:tcPr/>
                </a:tc>
                <a:tc>
                  <a:txBody>
                    <a:bodyPr/>
                    <a:lstStyle/>
                    <a:p>
                      <a:r>
                        <a:rPr lang="en-GB" sz="1400" dirty="0"/>
                        <a:t>Track polarity</a:t>
                      </a:r>
                    </a:p>
                  </a:txBody>
                  <a:tcPr anchor="ctr"/>
                </a:tc>
                <a:tc>
                  <a:txBody>
                    <a:bodyPr/>
                    <a:lstStyle/>
                    <a:p>
                      <a:r>
                        <a:rPr lang="en-GB" sz="1400" b="0" i="0" kern="1200" dirty="0">
                          <a:solidFill>
                            <a:schemeClr val="dk1"/>
                          </a:solidFill>
                          <a:effectLst/>
                          <a:latin typeface="+mn-lt"/>
                          <a:ea typeface="+mn-ea"/>
                          <a:cs typeface="+mn-cs"/>
                        </a:rPr>
                        <a:t>Selects the polarity of the target highlighted by the video tracker. Current polarity is shown in the on-screen symbology and can be switched between “Positive”, “Negative” and “Bipolar”.</a:t>
                      </a:r>
                      <a:endParaRPr lang="en-GB" sz="1400" dirty="0"/>
                    </a:p>
                  </a:txBody>
                  <a:tcPr anchor="ctr"/>
                </a:tc>
                <a:extLst>
                  <a:ext uri="{0D108BD9-81ED-4DB2-BD59-A6C34878D82A}">
                    <a16:rowId xmlns:a16="http://schemas.microsoft.com/office/drawing/2014/main" val="3899594907"/>
                  </a:ext>
                </a:extLst>
              </a:tr>
            </a:tbl>
          </a:graphicData>
        </a:graphic>
      </p:graphicFrame>
      <p:pic>
        <p:nvPicPr>
          <p:cNvPr id="15" name="Picture 14">
            <a:extLst>
              <a:ext uri="{FF2B5EF4-FFF2-40B4-BE49-F238E27FC236}">
                <a16:creationId xmlns:a16="http://schemas.microsoft.com/office/drawing/2014/main" id="{30790A79-3CBC-46A7-93CF-C9ECEF110489}"/>
              </a:ext>
            </a:extLst>
          </p:cNvPr>
          <p:cNvPicPr>
            <a:picLocks noChangeAspect="1"/>
          </p:cNvPicPr>
          <p:nvPr/>
        </p:nvPicPr>
        <p:blipFill>
          <a:blip r:embed="rId5"/>
          <a:stretch>
            <a:fillRect/>
          </a:stretch>
        </p:blipFill>
        <p:spPr>
          <a:xfrm>
            <a:off x="892965" y="2681101"/>
            <a:ext cx="957263" cy="439045"/>
          </a:xfrm>
          <a:prstGeom prst="rect">
            <a:avLst/>
          </a:prstGeom>
        </p:spPr>
      </p:pic>
      <p:pic>
        <p:nvPicPr>
          <p:cNvPr id="17" name="Picture 16">
            <a:extLst>
              <a:ext uri="{FF2B5EF4-FFF2-40B4-BE49-F238E27FC236}">
                <a16:creationId xmlns:a16="http://schemas.microsoft.com/office/drawing/2014/main" id="{043D70CC-26B2-448F-B006-FFB2BF97C3E1}"/>
              </a:ext>
            </a:extLst>
          </p:cNvPr>
          <p:cNvPicPr>
            <a:picLocks noChangeAspect="1"/>
          </p:cNvPicPr>
          <p:nvPr/>
        </p:nvPicPr>
        <p:blipFill>
          <a:blip r:embed="rId6"/>
          <a:stretch>
            <a:fillRect/>
          </a:stretch>
        </p:blipFill>
        <p:spPr>
          <a:xfrm>
            <a:off x="892966" y="3664217"/>
            <a:ext cx="957263" cy="482342"/>
          </a:xfrm>
          <a:prstGeom prst="rect">
            <a:avLst/>
          </a:prstGeom>
        </p:spPr>
      </p:pic>
      <p:pic>
        <p:nvPicPr>
          <p:cNvPr id="19" name="Picture 18">
            <a:extLst>
              <a:ext uri="{FF2B5EF4-FFF2-40B4-BE49-F238E27FC236}">
                <a16:creationId xmlns:a16="http://schemas.microsoft.com/office/drawing/2014/main" id="{4A2FC131-8E92-4C57-9C82-ED4F9E4F4274}"/>
              </a:ext>
            </a:extLst>
          </p:cNvPr>
          <p:cNvPicPr>
            <a:picLocks noChangeAspect="1"/>
          </p:cNvPicPr>
          <p:nvPr/>
        </p:nvPicPr>
        <p:blipFill>
          <a:blip r:embed="rId7"/>
          <a:stretch>
            <a:fillRect/>
          </a:stretch>
        </p:blipFill>
        <p:spPr>
          <a:xfrm>
            <a:off x="892967" y="4885742"/>
            <a:ext cx="957263" cy="454700"/>
          </a:xfrm>
          <a:prstGeom prst="rect">
            <a:avLst/>
          </a:prstGeom>
        </p:spPr>
      </p:pic>
      <p:sp>
        <p:nvSpPr>
          <p:cNvPr id="3" name="Oval 2">
            <a:extLst>
              <a:ext uri="{FF2B5EF4-FFF2-40B4-BE49-F238E27FC236}">
                <a16:creationId xmlns:a16="http://schemas.microsoft.com/office/drawing/2014/main" id="{B4EF5F1E-3DD3-9E08-C7E7-6DF2339A4522}"/>
              </a:ext>
            </a:extLst>
          </p:cNvPr>
          <p:cNvSpPr/>
          <p:nvPr/>
        </p:nvSpPr>
        <p:spPr>
          <a:xfrm>
            <a:off x="10678113" y="2900623"/>
            <a:ext cx="561651" cy="206258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321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Laser Pointer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9" name="Picture 8">
            <a:extLst>
              <a:ext uri="{FF2B5EF4-FFF2-40B4-BE49-F238E27FC236}">
                <a16:creationId xmlns:a16="http://schemas.microsoft.com/office/drawing/2014/main" id="{E2433027-75EC-76B5-8A0B-E34F48A5B3C4}"/>
              </a:ext>
            </a:extLst>
          </p:cNvPr>
          <p:cNvPicPr>
            <a:picLocks noChangeAspect="1"/>
          </p:cNvPicPr>
          <p:nvPr/>
        </p:nvPicPr>
        <p:blipFill>
          <a:blip r:embed="rId4"/>
          <a:stretch>
            <a:fillRect/>
          </a:stretch>
        </p:blipFill>
        <p:spPr>
          <a:xfrm>
            <a:off x="1901337" y="1606760"/>
            <a:ext cx="8224442" cy="4644847"/>
          </a:xfrm>
          <a:prstGeom prst="rect">
            <a:avLst/>
          </a:prstGeom>
        </p:spPr>
      </p:pic>
      <p:pic>
        <p:nvPicPr>
          <p:cNvPr id="11" name="Picture 10">
            <a:extLst>
              <a:ext uri="{FF2B5EF4-FFF2-40B4-BE49-F238E27FC236}">
                <a16:creationId xmlns:a16="http://schemas.microsoft.com/office/drawing/2014/main" id="{2EA8EF43-89BC-5CE3-2821-0402DE4E560E}"/>
              </a:ext>
            </a:extLst>
          </p:cNvPr>
          <p:cNvPicPr>
            <a:picLocks noChangeAspect="1"/>
          </p:cNvPicPr>
          <p:nvPr/>
        </p:nvPicPr>
        <p:blipFill>
          <a:blip r:embed="rId5"/>
          <a:stretch>
            <a:fillRect/>
          </a:stretch>
        </p:blipFill>
        <p:spPr>
          <a:xfrm>
            <a:off x="1901337" y="1606760"/>
            <a:ext cx="8303370" cy="4644847"/>
          </a:xfrm>
          <a:prstGeom prst="rect">
            <a:avLst/>
          </a:prstGeom>
        </p:spPr>
      </p:pic>
      <p:sp>
        <p:nvSpPr>
          <p:cNvPr id="13" name="Oval 12">
            <a:extLst>
              <a:ext uri="{FF2B5EF4-FFF2-40B4-BE49-F238E27FC236}">
                <a16:creationId xmlns:a16="http://schemas.microsoft.com/office/drawing/2014/main" id="{38A86F28-EDE0-2E1B-09B8-C7D9081497F0}"/>
              </a:ext>
            </a:extLst>
          </p:cNvPr>
          <p:cNvSpPr/>
          <p:nvPr/>
        </p:nvSpPr>
        <p:spPr>
          <a:xfrm>
            <a:off x="4524216" y="5640249"/>
            <a:ext cx="866616"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6726E578-A8D5-2673-5602-5CBA70467A0A}"/>
              </a:ext>
            </a:extLst>
          </p:cNvPr>
          <p:cNvSpPr/>
          <p:nvPr/>
        </p:nvSpPr>
        <p:spPr>
          <a:xfrm>
            <a:off x="3819525" y="5706924"/>
            <a:ext cx="3060649"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538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26" presetClass="emph" presetSubtype="0" fill="hold" grpId="0" nodeType="withEffect">
                                  <p:stCondLst>
                                    <p:cond delay="0"/>
                                  </p:stCondLst>
                                  <p:childTnLst>
                                    <p:animEffect transition="out" filter="fade">
                                      <p:cBhvr>
                                        <p:cTn id="9" dur="1500" tmFilter="0, 0; .2, .5; .8, .5; 1, 0"/>
                                        <p:tgtEl>
                                          <p:spTgt spid="13"/>
                                        </p:tgtEl>
                                      </p:cBhvr>
                                    </p:animEffect>
                                    <p:animScale>
                                      <p:cBhvr>
                                        <p:cTn id="10" dur="750" autoRev="1" fill="hold"/>
                                        <p:tgtEl>
                                          <p:spTgt spid="13"/>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grpId="2"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500"/>
                            </p:stCondLst>
                            <p:childTnLst>
                              <p:par>
                                <p:cTn id="21" presetID="10" presetClass="entr" presetSubtype="0" fill="hold" grpId="1"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26" presetClass="emph" presetSubtype="0" fill="hold" grpId="0" nodeType="withEffect">
                                  <p:stCondLst>
                                    <p:cond delay="0"/>
                                  </p:stCondLst>
                                  <p:childTnLst>
                                    <p:animEffect transition="out" filter="fade">
                                      <p:cBhvr>
                                        <p:cTn id="25" dur="1500" tmFilter="0, 0; .2, .5; .8, .5; 1, 0"/>
                                        <p:tgtEl>
                                          <p:spTgt spid="15"/>
                                        </p:tgtEl>
                                      </p:cBhvr>
                                    </p:animEffect>
                                    <p:animScale>
                                      <p:cBhvr>
                                        <p:cTn id="26" dur="7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5" grpId="0" animBg="1"/>
      <p:bldP spid="15"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Laser Pointer</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9" name="Table 12">
            <a:extLst>
              <a:ext uri="{FF2B5EF4-FFF2-40B4-BE49-F238E27FC236}">
                <a16:creationId xmlns:a16="http://schemas.microsoft.com/office/drawing/2014/main" id="{4CDF6163-07E8-7397-5124-E3D8386F7A32}"/>
              </a:ext>
            </a:extLst>
          </p:cNvPr>
          <p:cNvGraphicFramePr>
            <a:graphicFrameLocks noGrp="1"/>
          </p:cNvGraphicFramePr>
          <p:nvPr>
            <p:extLst>
              <p:ext uri="{D42A27DB-BD31-4B8C-83A1-F6EECF244321}">
                <p14:modId xmlns:p14="http://schemas.microsoft.com/office/powerpoint/2010/main" val="3337802281"/>
              </p:ext>
            </p:extLst>
          </p:nvPr>
        </p:nvGraphicFramePr>
        <p:xfrm>
          <a:off x="2518612" y="1771048"/>
          <a:ext cx="6257821" cy="3296920"/>
        </p:xfrm>
        <a:graphic>
          <a:graphicData uri="http://schemas.openxmlformats.org/drawingml/2006/table">
            <a:tbl>
              <a:tblPr firstRow="1" bandRow="1">
                <a:tableStyleId>{5C22544A-7EE6-4342-B048-85BDC9FD1C3A}</a:tableStyleId>
              </a:tblPr>
              <a:tblGrid>
                <a:gridCol w="1491820">
                  <a:extLst>
                    <a:ext uri="{9D8B030D-6E8A-4147-A177-3AD203B41FA5}">
                      <a16:colId xmlns:a16="http://schemas.microsoft.com/office/drawing/2014/main" val="3156513310"/>
                    </a:ext>
                  </a:extLst>
                </a:gridCol>
                <a:gridCol w="2126682">
                  <a:extLst>
                    <a:ext uri="{9D8B030D-6E8A-4147-A177-3AD203B41FA5}">
                      <a16:colId xmlns:a16="http://schemas.microsoft.com/office/drawing/2014/main" val="659060855"/>
                    </a:ext>
                  </a:extLst>
                </a:gridCol>
                <a:gridCol w="2639319">
                  <a:extLst>
                    <a:ext uri="{9D8B030D-6E8A-4147-A177-3AD203B41FA5}">
                      <a16:colId xmlns:a16="http://schemas.microsoft.com/office/drawing/2014/main" val="2190140713"/>
                    </a:ext>
                  </a:extLst>
                </a:gridCol>
              </a:tblGrid>
              <a:tr h="370840">
                <a:tc>
                  <a:txBody>
                    <a:bodyPr/>
                    <a:lstStyle/>
                    <a:p>
                      <a:r>
                        <a:rPr lang="en-GB" sz="1500" dirty="0"/>
                        <a:t>Button</a:t>
                      </a:r>
                    </a:p>
                  </a:txBody>
                  <a:tcPr/>
                </a:tc>
                <a:tc>
                  <a:txBody>
                    <a:bodyPr/>
                    <a:lstStyle/>
                    <a:p>
                      <a:r>
                        <a:rPr lang="en-GB" sz="1500" dirty="0"/>
                        <a:t>Mode</a:t>
                      </a:r>
                    </a:p>
                  </a:txBody>
                  <a:tcPr/>
                </a:tc>
                <a:tc>
                  <a:txBody>
                    <a:bodyPr/>
                    <a:lstStyle/>
                    <a:p>
                      <a:r>
                        <a:rPr lang="en-GB" sz="1500" dirty="0"/>
                        <a:t>Information</a:t>
                      </a:r>
                    </a:p>
                  </a:txBody>
                  <a:tcPr/>
                </a:tc>
                <a:extLst>
                  <a:ext uri="{0D108BD9-81ED-4DB2-BD59-A6C34878D82A}">
                    <a16:rowId xmlns:a16="http://schemas.microsoft.com/office/drawing/2014/main" val="3780121525"/>
                  </a:ext>
                </a:extLst>
              </a:tr>
              <a:tr h="370840">
                <a:tc>
                  <a:txBody>
                    <a:bodyPr/>
                    <a:lstStyle/>
                    <a:p>
                      <a:endParaRPr lang="en-GB" sz="1400" dirty="0"/>
                    </a:p>
                    <a:p>
                      <a:endParaRPr lang="en-GB" sz="1400" dirty="0"/>
                    </a:p>
                    <a:p>
                      <a:endParaRPr lang="en-GB" sz="1400" dirty="0"/>
                    </a:p>
                  </a:txBody>
                  <a:tcPr/>
                </a:tc>
                <a:tc>
                  <a:txBody>
                    <a:bodyPr/>
                    <a:lstStyle/>
                    <a:p>
                      <a:r>
                        <a:rPr lang="en-GB" sz="1400" dirty="0"/>
                        <a:t>Low Power IR</a:t>
                      </a:r>
                    </a:p>
                  </a:txBody>
                  <a:tcPr anchor="ctr"/>
                </a:tc>
                <a:tc>
                  <a:txBody>
                    <a:bodyPr/>
                    <a:lstStyle/>
                    <a:p>
                      <a:r>
                        <a:rPr lang="en-GB" sz="1400" dirty="0"/>
                        <a:t>Class 1 – 840nm Laser</a:t>
                      </a:r>
                    </a:p>
                  </a:txBody>
                  <a:tcPr anchor="ctr"/>
                </a:tc>
                <a:extLst>
                  <a:ext uri="{0D108BD9-81ED-4DB2-BD59-A6C34878D82A}">
                    <a16:rowId xmlns:a16="http://schemas.microsoft.com/office/drawing/2014/main" val="1024400409"/>
                  </a:ext>
                </a:extLst>
              </a:tr>
              <a:tr h="370840">
                <a:tc>
                  <a:txBody>
                    <a:bodyPr/>
                    <a:lstStyle/>
                    <a:p>
                      <a:endParaRPr lang="en-GB" sz="1400" dirty="0"/>
                    </a:p>
                    <a:p>
                      <a:endParaRPr lang="en-GB" sz="1400" dirty="0"/>
                    </a:p>
                    <a:p>
                      <a:endParaRPr lang="en-GB" sz="1400" dirty="0"/>
                    </a:p>
                  </a:txBody>
                  <a:tcPr/>
                </a:tc>
                <a:tc>
                  <a:txBody>
                    <a:bodyPr/>
                    <a:lstStyle/>
                    <a:p>
                      <a:r>
                        <a:rPr lang="en-GB" sz="1400" dirty="0"/>
                        <a:t>High Power IR</a:t>
                      </a:r>
                    </a:p>
                  </a:txBody>
                  <a:tcPr anchor="ctr"/>
                </a:tc>
                <a:tc>
                  <a:txBody>
                    <a:bodyPr/>
                    <a:lstStyle/>
                    <a:p>
                      <a:r>
                        <a:rPr lang="en-GB" sz="1400" dirty="0"/>
                        <a:t>Class 3B – 840nm Laser</a:t>
                      </a:r>
                    </a:p>
                  </a:txBody>
                  <a:tcPr anchor="ctr"/>
                </a:tc>
                <a:extLst>
                  <a:ext uri="{0D108BD9-81ED-4DB2-BD59-A6C34878D82A}">
                    <a16:rowId xmlns:a16="http://schemas.microsoft.com/office/drawing/2014/main" val="229836964"/>
                  </a:ext>
                </a:extLst>
              </a:tr>
              <a:tr h="370840">
                <a:tc>
                  <a:txBody>
                    <a:bodyPr/>
                    <a:lstStyle/>
                    <a:p>
                      <a:endParaRPr lang="en-GB" sz="1400" dirty="0"/>
                    </a:p>
                    <a:p>
                      <a:endParaRPr lang="en-GB" sz="1400" dirty="0"/>
                    </a:p>
                    <a:p>
                      <a:endParaRPr lang="en-GB" sz="1400" dirty="0"/>
                    </a:p>
                  </a:txBody>
                  <a:tcPr/>
                </a:tc>
                <a:tc>
                  <a:txBody>
                    <a:bodyPr/>
                    <a:lstStyle/>
                    <a:p>
                      <a:r>
                        <a:rPr lang="en-GB" sz="1400" dirty="0"/>
                        <a:t>Low Power Visible Green</a:t>
                      </a:r>
                    </a:p>
                  </a:txBody>
                  <a:tcPr anchor="ctr"/>
                </a:tc>
                <a:tc>
                  <a:txBody>
                    <a:bodyPr/>
                    <a:lstStyle/>
                    <a:p>
                      <a:r>
                        <a:rPr lang="en-GB" sz="1400" dirty="0"/>
                        <a:t>Class 2 – 650nm Laser</a:t>
                      </a:r>
                    </a:p>
                  </a:txBody>
                  <a:tcPr anchor="ctr"/>
                </a:tc>
                <a:extLst>
                  <a:ext uri="{0D108BD9-81ED-4DB2-BD59-A6C34878D82A}">
                    <a16:rowId xmlns:a16="http://schemas.microsoft.com/office/drawing/2014/main" val="3899594907"/>
                  </a:ext>
                </a:extLst>
              </a:tr>
              <a:tr h="370840">
                <a:tc>
                  <a:txBody>
                    <a:bodyPr/>
                    <a:lstStyle/>
                    <a:p>
                      <a:endParaRPr lang="en-GB" sz="1400" dirty="0"/>
                    </a:p>
                    <a:p>
                      <a:endParaRPr lang="en-GB" sz="1400" dirty="0"/>
                    </a:p>
                    <a:p>
                      <a:endParaRPr lang="en-GB" sz="1400" dirty="0"/>
                    </a:p>
                  </a:txBody>
                  <a:tcPr/>
                </a:tc>
                <a:tc>
                  <a:txBody>
                    <a:bodyPr/>
                    <a:lstStyle/>
                    <a:p>
                      <a:r>
                        <a:rPr lang="en-GB" sz="1400" dirty="0"/>
                        <a:t>High Power Visible Green</a:t>
                      </a:r>
                    </a:p>
                  </a:txBody>
                  <a:tcPr anchor="ctr"/>
                </a:tc>
                <a:tc>
                  <a:txBody>
                    <a:bodyPr/>
                    <a:lstStyle/>
                    <a:p>
                      <a:r>
                        <a:rPr lang="en-GB" sz="1400" dirty="0"/>
                        <a:t>Class 3B – 840nm Laser</a:t>
                      </a:r>
                    </a:p>
                  </a:txBody>
                  <a:tcPr anchor="ctr"/>
                </a:tc>
                <a:extLst>
                  <a:ext uri="{0D108BD9-81ED-4DB2-BD59-A6C34878D82A}">
                    <a16:rowId xmlns:a16="http://schemas.microsoft.com/office/drawing/2014/main" val="464278944"/>
                  </a:ext>
                </a:extLst>
              </a:tr>
            </a:tbl>
          </a:graphicData>
        </a:graphic>
      </p:graphicFrame>
      <p:pic>
        <p:nvPicPr>
          <p:cNvPr id="13" name="Picture 12" descr="A red triangle with a sun on it&#10;&#10;Description automatically generated">
            <a:extLst>
              <a:ext uri="{FF2B5EF4-FFF2-40B4-BE49-F238E27FC236}">
                <a16:creationId xmlns:a16="http://schemas.microsoft.com/office/drawing/2014/main" id="{923D413D-1FB1-62BB-9A51-878ECCD570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6912" y="4420050"/>
            <a:ext cx="1104900" cy="552450"/>
          </a:xfrm>
          <a:prstGeom prst="rect">
            <a:avLst/>
          </a:prstGeom>
        </p:spPr>
      </p:pic>
      <p:pic>
        <p:nvPicPr>
          <p:cNvPr id="15" name="Picture 14" descr="A red triangle with a black background&#10;&#10;Description automatically generated">
            <a:extLst>
              <a:ext uri="{FF2B5EF4-FFF2-40B4-BE49-F238E27FC236}">
                <a16:creationId xmlns:a16="http://schemas.microsoft.com/office/drawing/2014/main" id="{305E918A-BA0D-7109-8053-F540C5FBE2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6912" y="3669976"/>
            <a:ext cx="1085850" cy="571500"/>
          </a:xfrm>
          <a:prstGeom prst="rect">
            <a:avLst/>
          </a:prstGeom>
        </p:spPr>
      </p:pic>
      <p:pic>
        <p:nvPicPr>
          <p:cNvPr id="17" name="Picture 16" descr="A yellow sun on a black background&#10;&#10;Description automatically generated">
            <a:extLst>
              <a:ext uri="{FF2B5EF4-FFF2-40B4-BE49-F238E27FC236}">
                <a16:creationId xmlns:a16="http://schemas.microsoft.com/office/drawing/2014/main" id="{F85E2E55-A6F9-7034-9B97-B43A5F21AB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7862" y="2958002"/>
            <a:ext cx="1123950" cy="533400"/>
          </a:xfrm>
          <a:prstGeom prst="rect">
            <a:avLst/>
          </a:prstGeom>
        </p:spPr>
      </p:pic>
      <p:pic>
        <p:nvPicPr>
          <p:cNvPr id="20" name="Picture 19">
            <a:extLst>
              <a:ext uri="{FF2B5EF4-FFF2-40B4-BE49-F238E27FC236}">
                <a16:creationId xmlns:a16="http://schemas.microsoft.com/office/drawing/2014/main" id="{D8AD1570-6BE4-7E55-C5B7-0282DFB667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7471" y="2251721"/>
            <a:ext cx="1163782" cy="533400"/>
          </a:xfrm>
          <a:prstGeom prst="rect">
            <a:avLst/>
          </a:prstGeom>
        </p:spPr>
      </p:pic>
    </p:spTree>
    <p:extLst>
      <p:ext uri="{BB962C8B-B14F-4D97-AF65-F5344CB8AC3E}">
        <p14:creationId xmlns:p14="http://schemas.microsoft.com/office/powerpoint/2010/main" val="2845450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Laser Range Finder (LRF)</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9</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9" name="TextBox 8">
            <a:extLst>
              <a:ext uri="{FF2B5EF4-FFF2-40B4-BE49-F238E27FC236}">
                <a16:creationId xmlns:a16="http://schemas.microsoft.com/office/drawing/2014/main" id="{33F596A3-4E13-4DC7-9767-2ACBF35B5042}"/>
              </a:ext>
            </a:extLst>
          </p:cNvPr>
          <p:cNvSpPr txBox="1"/>
          <p:nvPr/>
        </p:nvSpPr>
        <p:spPr>
          <a:xfrm>
            <a:off x="679579" y="1657200"/>
            <a:ext cx="10511106" cy="1323439"/>
          </a:xfrm>
          <a:prstGeom prst="rect">
            <a:avLst/>
          </a:prstGeom>
          <a:noFill/>
        </p:spPr>
        <p:txBody>
          <a:bodyPr wrap="square">
            <a:spAutoFit/>
          </a:bodyPr>
          <a:lstStyle/>
          <a:p>
            <a:r>
              <a:rPr lang="en-GB" sz="1600" b="0" i="0" dirty="0">
                <a:effectLst/>
              </a:rPr>
              <a:t>The LRF can be operated in manual mode, target designation mode and track mode.</a:t>
            </a:r>
          </a:p>
          <a:p>
            <a:endParaRPr lang="en-GB" sz="1600" dirty="0"/>
          </a:p>
          <a:p>
            <a:r>
              <a:rPr lang="en-GB" sz="1600" b="0" i="0" dirty="0">
                <a:effectLst/>
              </a:rPr>
              <a:t>The joystick right button is used to fire the LRF. Following a successful measurement</a:t>
            </a:r>
            <a:r>
              <a:rPr lang="en-GB" sz="1600" dirty="0"/>
              <a:t>, range is displayed on the screen.</a:t>
            </a:r>
            <a:r>
              <a:rPr lang="en-GB" sz="1600" b="0" i="0" dirty="0">
                <a:effectLst/>
              </a:rPr>
              <a:t> </a:t>
            </a:r>
          </a:p>
          <a:p>
            <a:endParaRPr lang="en-GB" sz="1600" dirty="0"/>
          </a:p>
          <a:p>
            <a:r>
              <a:rPr lang="en-GB" sz="1600" b="0" i="0" dirty="0">
                <a:effectLst/>
              </a:rPr>
              <a:t>Other laser status messages</a:t>
            </a:r>
            <a:endParaRPr lang="en-GB" sz="1600" dirty="0"/>
          </a:p>
        </p:txBody>
      </p:sp>
      <p:graphicFrame>
        <p:nvGraphicFramePr>
          <p:cNvPr id="3" name="Table 3">
            <a:extLst>
              <a:ext uri="{FF2B5EF4-FFF2-40B4-BE49-F238E27FC236}">
                <a16:creationId xmlns:a16="http://schemas.microsoft.com/office/drawing/2014/main" id="{75ACFC7E-4F6F-4F98-A3A7-E8D794EA69A0}"/>
              </a:ext>
            </a:extLst>
          </p:cNvPr>
          <p:cNvGraphicFramePr>
            <a:graphicFrameLocks noGrp="1"/>
          </p:cNvGraphicFramePr>
          <p:nvPr>
            <p:extLst>
              <p:ext uri="{D42A27DB-BD31-4B8C-83A1-F6EECF244321}">
                <p14:modId xmlns:p14="http://schemas.microsoft.com/office/powerpoint/2010/main" val="1892065076"/>
              </p:ext>
            </p:extLst>
          </p:nvPr>
        </p:nvGraphicFramePr>
        <p:xfrm>
          <a:off x="681826" y="2980639"/>
          <a:ext cx="10511105" cy="3235960"/>
        </p:xfrm>
        <a:graphic>
          <a:graphicData uri="http://schemas.openxmlformats.org/drawingml/2006/table">
            <a:tbl>
              <a:tblPr firstRow="1" bandRow="1">
                <a:tableStyleId>{5C22544A-7EE6-4342-B048-85BDC9FD1C3A}</a:tableStyleId>
              </a:tblPr>
              <a:tblGrid>
                <a:gridCol w="3260085">
                  <a:extLst>
                    <a:ext uri="{9D8B030D-6E8A-4147-A177-3AD203B41FA5}">
                      <a16:colId xmlns:a16="http://schemas.microsoft.com/office/drawing/2014/main" val="1892877409"/>
                    </a:ext>
                  </a:extLst>
                </a:gridCol>
                <a:gridCol w="7251020">
                  <a:extLst>
                    <a:ext uri="{9D8B030D-6E8A-4147-A177-3AD203B41FA5}">
                      <a16:colId xmlns:a16="http://schemas.microsoft.com/office/drawing/2014/main" val="2162948316"/>
                    </a:ext>
                  </a:extLst>
                </a:gridCol>
              </a:tblGrid>
              <a:tr h="370840">
                <a:tc>
                  <a:txBody>
                    <a:bodyPr/>
                    <a:lstStyle/>
                    <a:p>
                      <a:r>
                        <a:rPr lang="en-GB" dirty="0"/>
                        <a:t>Message Text</a:t>
                      </a:r>
                    </a:p>
                  </a:txBody>
                  <a:tcPr/>
                </a:tc>
                <a:tc>
                  <a:txBody>
                    <a:bodyPr/>
                    <a:lstStyle/>
                    <a:p>
                      <a:r>
                        <a:rPr lang="en-GB" dirty="0"/>
                        <a:t>Description </a:t>
                      </a:r>
                    </a:p>
                  </a:txBody>
                  <a:tcPr/>
                </a:tc>
                <a:extLst>
                  <a:ext uri="{0D108BD9-81ED-4DB2-BD59-A6C34878D82A}">
                    <a16:rowId xmlns:a16="http://schemas.microsoft.com/office/drawing/2014/main" val="98116130"/>
                  </a:ext>
                </a:extLst>
              </a:tr>
              <a:tr h="370840">
                <a:tc>
                  <a:txBody>
                    <a:bodyPr/>
                    <a:lstStyle/>
                    <a:p>
                      <a:r>
                        <a:rPr lang="en-GB" b="1" dirty="0"/>
                        <a:t>READY</a:t>
                      </a:r>
                    </a:p>
                  </a:txBody>
                  <a:tcPr/>
                </a:tc>
                <a:tc>
                  <a:txBody>
                    <a:bodyPr/>
                    <a:lstStyle/>
                    <a:p>
                      <a:r>
                        <a:rPr lang="en-GB" dirty="0"/>
                        <a:t>Laser is ready to fire</a:t>
                      </a:r>
                    </a:p>
                  </a:txBody>
                  <a:tcPr/>
                </a:tc>
                <a:extLst>
                  <a:ext uri="{0D108BD9-81ED-4DB2-BD59-A6C34878D82A}">
                    <a16:rowId xmlns:a16="http://schemas.microsoft.com/office/drawing/2014/main" val="2310682555"/>
                  </a:ext>
                </a:extLst>
              </a:tr>
              <a:tr h="370840">
                <a:tc>
                  <a:txBody>
                    <a:bodyPr/>
                    <a:lstStyle/>
                    <a:p>
                      <a:r>
                        <a:rPr lang="en-GB" b="1" dirty="0"/>
                        <a:t>NO TRANSMISSION</a:t>
                      </a:r>
                    </a:p>
                  </a:txBody>
                  <a:tcPr/>
                </a:tc>
                <a:tc>
                  <a:txBody>
                    <a:bodyPr/>
                    <a:lstStyle/>
                    <a:p>
                      <a:r>
                        <a:rPr lang="en-GB" dirty="0"/>
                        <a:t>Error on laser fire request, no light transmitted</a:t>
                      </a:r>
                    </a:p>
                  </a:txBody>
                  <a:tcPr/>
                </a:tc>
                <a:extLst>
                  <a:ext uri="{0D108BD9-81ED-4DB2-BD59-A6C34878D82A}">
                    <a16:rowId xmlns:a16="http://schemas.microsoft.com/office/drawing/2014/main" val="3128706604"/>
                  </a:ext>
                </a:extLst>
              </a:tr>
              <a:tr h="370840">
                <a:tc>
                  <a:txBody>
                    <a:bodyPr/>
                    <a:lstStyle/>
                    <a:p>
                      <a:r>
                        <a:rPr lang="en-GB" b="1" dirty="0"/>
                        <a:t>NO RETURN</a:t>
                      </a:r>
                    </a:p>
                  </a:txBody>
                  <a:tcPr/>
                </a:tc>
                <a:tc>
                  <a:txBody>
                    <a:bodyPr/>
                    <a:lstStyle/>
                    <a:p>
                      <a:r>
                        <a:rPr lang="en-GB" dirty="0"/>
                        <a:t>Error on laser fire request, no return received</a:t>
                      </a:r>
                    </a:p>
                  </a:txBody>
                  <a:tcPr/>
                </a:tc>
                <a:extLst>
                  <a:ext uri="{0D108BD9-81ED-4DB2-BD59-A6C34878D82A}">
                    <a16:rowId xmlns:a16="http://schemas.microsoft.com/office/drawing/2014/main" val="431055899"/>
                  </a:ext>
                </a:extLst>
              </a:tr>
              <a:tr h="370840">
                <a:tc>
                  <a:txBody>
                    <a:bodyPr/>
                    <a:lstStyle/>
                    <a:p>
                      <a:r>
                        <a:rPr lang="en-GB" b="1" dirty="0"/>
                        <a:t>SHORT RANGES</a:t>
                      </a:r>
                    </a:p>
                  </a:txBody>
                  <a:tcPr/>
                </a:tc>
                <a:tc>
                  <a:txBody>
                    <a:bodyPr/>
                    <a:lstStyle/>
                    <a:p>
                      <a:r>
                        <a:rPr lang="en-GB" dirty="0"/>
                        <a:t>Error on laser  fire request, all returns received are less than the low end of the defined range gate</a:t>
                      </a:r>
                    </a:p>
                  </a:txBody>
                  <a:tcPr/>
                </a:tc>
                <a:extLst>
                  <a:ext uri="{0D108BD9-81ED-4DB2-BD59-A6C34878D82A}">
                    <a16:rowId xmlns:a16="http://schemas.microsoft.com/office/drawing/2014/main" val="907660728"/>
                  </a:ext>
                </a:extLst>
              </a:tr>
              <a:tr h="370840">
                <a:tc>
                  <a:txBody>
                    <a:bodyPr/>
                    <a:lstStyle/>
                    <a:p>
                      <a:r>
                        <a:rPr lang="en-GB" b="1" dirty="0"/>
                        <a:t>ERROR</a:t>
                      </a:r>
                    </a:p>
                  </a:txBody>
                  <a:tcPr/>
                </a:tc>
                <a:tc>
                  <a:txBody>
                    <a:bodyPr/>
                    <a:lstStyle/>
                    <a:p>
                      <a:r>
                        <a:rPr lang="en-GB" dirty="0"/>
                        <a:t>Other error on laser fire request</a:t>
                      </a:r>
                    </a:p>
                  </a:txBody>
                  <a:tcPr/>
                </a:tc>
                <a:extLst>
                  <a:ext uri="{0D108BD9-81ED-4DB2-BD59-A6C34878D82A}">
                    <a16:rowId xmlns:a16="http://schemas.microsoft.com/office/drawing/2014/main" val="4194683895"/>
                  </a:ext>
                </a:extLst>
              </a:tr>
              <a:tr h="370840">
                <a:tc>
                  <a:txBody>
                    <a:bodyPr/>
                    <a:lstStyle/>
                    <a:p>
                      <a:r>
                        <a:rPr lang="en-GB" b="1" dirty="0"/>
                        <a:t>CHARGING</a:t>
                      </a:r>
                    </a:p>
                  </a:txBody>
                  <a:tcPr/>
                </a:tc>
                <a:tc>
                  <a:txBody>
                    <a:bodyPr/>
                    <a:lstStyle/>
                    <a:p>
                      <a:r>
                        <a:rPr lang="en-GB" dirty="0"/>
                        <a:t>Laser is charging after previous transmission</a:t>
                      </a:r>
                    </a:p>
                  </a:txBody>
                  <a:tcPr/>
                </a:tc>
                <a:extLst>
                  <a:ext uri="{0D108BD9-81ED-4DB2-BD59-A6C34878D82A}">
                    <a16:rowId xmlns:a16="http://schemas.microsoft.com/office/drawing/2014/main" val="3235248599"/>
                  </a:ext>
                </a:extLst>
              </a:tr>
              <a:tr h="370840">
                <a:tc>
                  <a:txBody>
                    <a:bodyPr/>
                    <a:lstStyle/>
                    <a:p>
                      <a:r>
                        <a:rPr lang="en-GB" b="1" dirty="0"/>
                        <a:t>WARNING</a:t>
                      </a:r>
                    </a:p>
                  </a:txBody>
                  <a:tcPr/>
                </a:tc>
                <a:tc>
                  <a:txBody>
                    <a:bodyPr/>
                    <a:lstStyle/>
                    <a:p>
                      <a:r>
                        <a:rPr lang="en-GB" dirty="0"/>
                        <a:t>Laser is reporting warning states </a:t>
                      </a:r>
                    </a:p>
                  </a:txBody>
                  <a:tcPr/>
                </a:tc>
                <a:extLst>
                  <a:ext uri="{0D108BD9-81ED-4DB2-BD59-A6C34878D82A}">
                    <a16:rowId xmlns:a16="http://schemas.microsoft.com/office/drawing/2014/main" val="2119958048"/>
                  </a:ext>
                </a:extLst>
              </a:tr>
            </a:tbl>
          </a:graphicData>
        </a:graphic>
      </p:graphicFrame>
      <p:pic>
        <p:nvPicPr>
          <p:cNvPr id="11" name="Picture 10">
            <a:extLst>
              <a:ext uri="{FF2B5EF4-FFF2-40B4-BE49-F238E27FC236}">
                <a16:creationId xmlns:a16="http://schemas.microsoft.com/office/drawing/2014/main" id="{323AD2C0-3D9B-45C2-8ADD-DA892E2EE58C}"/>
              </a:ext>
            </a:extLst>
          </p:cNvPr>
          <p:cNvPicPr>
            <a:picLocks noChangeAspect="1"/>
          </p:cNvPicPr>
          <p:nvPr/>
        </p:nvPicPr>
        <p:blipFill>
          <a:blip r:embed="rId3"/>
          <a:stretch>
            <a:fillRect/>
          </a:stretch>
        </p:blipFill>
        <p:spPr>
          <a:xfrm>
            <a:off x="3872832" y="3054205"/>
            <a:ext cx="3574314" cy="2805421"/>
          </a:xfrm>
          <a:prstGeom prst="rect">
            <a:avLst/>
          </a:prstGeom>
        </p:spPr>
      </p:pic>
      <p:sp>
        <p:nvSpPr>
          <p:cNvPr id="12" name="Oval 11">
            <a:extLst>
              <a:ext uri="{FF2B5EF4-FFF2-40B4-BE49-F238E27FC236}">
                <a16:creationId xmlns:a16="http://schemas.microsoft.com/office/drawing/2014/main" id="{7365C37C-7C7E-4DD9-B9C9-BC918D1B11E0}"/>
              </a:ext>
            </a:extLst>
          </p:cNvPr>
          <p:cNvSpPr/>
          <p:nvPr/>
        </p:nvSpPr>
        <p:spPr>
          <a:xfrm>
            <a:off x="5173317" y="2900084"/>
            <a:ext cx="756286" cy="7003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8185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Laser Range Finder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10</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7695E9BB-5C39-52A6-4DB0-5D4996C75C12}"/>
              </a:ext>
            </a:extLst>
          </p:cNvPr>
          <p:cNvPicPr>
            <a:picLocks noChangeAspect="1"/>
          </p:cNvPicPr>
          <p:nvPr/>
        </p:nvPicPr>
        <p:blipFill>
          <a:blip r:embed="rId4"/>
          <a:stretch>
            <a:fillRect/>
          </a:stretch>
        </p:blipFill>
        <p:spPr>
          <a:xfrm>
            <a:off x="1586203" y="1583721"/>
            <a:ext cx="8519822" cy="4813610"/>
          </a:xfrm>
          <a:prstGeom prst="rect">
            <a:avLst/>
          </a:prstGeom>
        </p:spPr>
      </p:pic>
      <p:sp>
        <p:nvSpPr>
          <p:cNvPr id="9" name="Oval 8">
            <a:extLst>
              <a:ext uri="{FF2B5EF4-FFF2-40B4-BE49-F238E27FC236}">
                <a16:creationId xmlns:a16="http://schemas.microsoft.com/office/drawing/2014/main" id="{C8B9B0A0-C19E-BD4F-FCE2-EF7012750E2C}"/>
              </a:ext>
            </a:extLst>
          </p:cNvPr>
          <p:cNvSpPr/>
          <p:nvPr/>
        </p:nvSpPr>
        <p:spPr>
          <a:xfrm>
            <a:off x="4979498" y="4621074"/>
            <a:ext cx="1745152"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F7BF811-86E7-784E-2FB6-2D4B66631677}"/>
              </a:ext>
            </a:extLst>
          </p:cNvPr>
          <p:cNvSpPr/>
          <p:nvPr/>
        </p:nvSpPr>
        <p:spPr>
          <a:xfrm>
            <a:off x="1093298" y="1992174"/>
            <a:ext cx="1745152"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775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26" presetClass="emph" presetSubtype="0" fill="hold" grpId="0" nodeType="afterEffect">
                                  <p:stCondLst>
                                    <p:cond delay="0"/>
                                  </p:stCondLst>
                                  <p:childTnLst>
                                    <p:animEffect transition="out" filter="fade">
                                      <p:cBhvr>
                                        <p:cTn id="10" dur="1500" tmFilter="0, 0; .2, .5; .8, .5; 1, 0"/>
                                        <p:tgtEl>
                                          <p:spTgt spid="9"/>
                                        </p:tgtEl>
                                      </p:cBhvr>
                                    </p:animEffect>
                                    <p:animScale>
                                      <p:cBhvr>
                                        <p:cTn id="11" dur="750" autoRev="1" fill="hold"/>
                                        <p:tgtEl>
                                          <p:spTgt spid="9"/>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2" nodeType="clickEffect">
                                  <p:stCondLst>
                                    <p:cond delay="0"/>
                                  </p:stCondLst>
                                  <p:childTnLst>
                                    <p:set>
                                      <p:cBhvr>
                                        <p:cTn id="15" dur="1" fill="hold">
                                          <p:stCondLst>
                                            <p:cond delay="0"/>
                                          </p:stCondLst>
                                        </p:cTn>
                                        <p:tgtEl>
                                          <p:spTgt spid="9"/>
                                        </p:tgtEl>
                                        <p:attrNameLst>
                                          <p:attrName>style.visibility</p:attrName>
                                        </p:attrNameLst>
                                      </p:cBhvr>
                                      <p:to>
                                        <p:strVal val="hidden"/>
                                      </p:to>
                                    </p:set>
                                  </p:childTnLst>
                                </p:cTn>
                              </p:par>
                              <p:par>
                                <p:cTn id="16" presetID="10" presetClass="entr" presetSubtype="0" fill="hold" grpId="1"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childTnLst>
                                </p:cTn>
                              </p:par>
                            </p:childTnLst>
                          </p:cTn>
                        </p:par>
                        <p:par>
                          <p:cTn id="19" fill="hold">
                            <p:stCondLst>
                              <p:cond delay="1000"/>
                            </p:stCondLst>
                            <p:childTnLst>
                              <p:par>
                                <p:cTn id="20" presetID="26" presetClass="emph" presetSubtype="0" fill="hold" grpId="0" nodeType="afterEffect">
                                  <p:stCondLst>
                                    <p:cond delay="0"/>
                                  </p:stCondLst>
                                  <p:childTnLst>
                                    <p:animEffect transition="out" filter="fade">
                                      <p:cBhvr>
                                        <p:cTn id="21" dur="1500" tmFilter="0, 0; .2, .5; .8, .5; 1, 0"/>
                                        <p:tgtEl>
                                          <p:spTgt spid="11"/>
                                        </p:tgtEl>
                                      </p:cBhvr>
                                    </p:animEffect>
                                    <p:animScale>
                                      <p:cBhvr>
                                        <p:cTn id="22" dur="7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1" grpId="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Digital video recording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11</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9" name="TextBox 8">
            <a:extLst>
              <a:ext uri="{FF2B5EF4-FFF2-40B4-BE49-F238E27FC236}">
                <a16:creationId xmlns:a16="http://schemas.microsoft.com/office/drawing/2014/main" id="{508D1965-8761-418F-B5D2-946E059D520A}"/>
              </a:ext>
            </a:extLst>
          </p:cNvPr>
          <p:cNvSpPr txBox="1"/>
          <p:nvPr/>
        </p:nvSpPr>
        <p:spPr>
          <a:xfrm>
            <a:off x="611980" y="1673378"/>
            <a:ext cx="10567647" cy="830997"/>
          </a:xfrm>
          <a:prstGeom prst="rect">
            <a:avLst/>
          </a:prstGeom>
          <a:noFill/>
        </p:spPr>
        <p:txBody>
          <a:bodyPr wrap="square">
            <a:spAutoFit/>
          </a:bodyPr>
          <a:lstStyle/>
          <a:p>
            <a:r>
              <a:rPr lang="en-GB" sz="1600" b="0" i="0" dirty="0">
                <a:effectLst/>
                <a:latin typeface="Calibri" panose="020F0502020204030204" pitchFamily="34" charset="0"/>
                <a:cs typeface="Calibri" panose="020F0502020204030204" pitchFamily="34" charset="0"/>
              </a:rPr>
              <a:t>The control computer provides real time H.264 compression and recording of the IR and TV video channels at full D1 resolution and frame rate. A data stream containing date, time, and whatever sensor metadata is available is recorded in parallel to the same file as the video. A minimum of </a:t>
            </a:r>
            <a:r>
              <a:rPr lang="en-GB" sz="1600" b="1" i="0" dirty="0">
                <a:effectLst/>
                <a:latin typeface="Calibri" panose="020F0502020204030204" pitchFamily="34" charset="0"/>
                <a:cs typeface="Calibri" panose="020F0502020204030204" pitchFamily="34" charset="0"/>
              </a:rPr>
              <a:t>20 hours </a:t>
            </a:r>
            <a:r>
              <a:rPr lang="en-GB" sz="1600" b="0" i="0" dirty="0">
                <a:effectLst/>
                <a:latin typeface="Calibri" panose="020F0502020204030204" pitchFamily="34" charset="0"/>
                <a:cs typeface="Calibri" panose="020F0502020204030204" pitchFamily="34" charset="0"/>
              </a:rPr>
              <a:t>recording time is available for each channel. </a:t>
            </a:r>
            <a:endParaRPr lang="en-GB" sz="16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646ED83-BA55-4A5C-9565-E4A9B56ED1F1}"/>
              </a:ext>
            </a:extLst>
          </p:cNvPr>
          <p:cNvSpPr txBox="1"/>
          <p:nvPr/>
        </p:nvSpPr>
        <p:spPr>
          <a:xfrm>
            <a:off x="611980" y="2652248"/>
            <a:ext cx="6119812" cy="369332"/>
          </a:xfrm>
          <a:prstGeom prst="rect">
            <a:avLst/>
          </a:prstGeom>
          <a:noFill/>
        </p:spPr>
        <p:txBody>
          <a:bodyPr wrap="square">
            <a:spAutoFit/>
          </a:bodyPr>
          <a:lstStyle/>
          <a:p>
            <a:r>
              <a:rPr lang="en-GB" b="1" i="0" dirty="0">
                <a:effectLst/>
                <a:latin typeface="Calibri" panose="020F0502020204030204" pitchFamily="34" charset="0"/>
                <a:cs typeface="Calibri" panose="020F0502020204030204" pitchFamily="34" charset="0"/>
              </a:rPr>
              <a:t>Recording video playback</a:t>
            </a:r>
            <a:endParaRPr lang="en-GB" b="1"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1B2EF084-0C71-4236-A964-A0D1FE622D79}"/>
              </a:ext>
            </a:extLst>
          </p:cNvPr>
          <p:cNvSpPr txBox="1"/>
          <p:nvPr/>
        </p:nvSpPr>
        <p:spPr>
          <a:xfrm>
            <a:off x="611980" y="3255074"/>
            <a:ext cx="11291962" cy="1569660"/>
          </a:xfrm>
          <a:prstGeom prst="rect">
            <a:avLst/>
          </a:prstGeom>
          <a:noFill/>
        </p:spPr>
        <p:txBody>
          <a:bodyPr wrap="square">
            <a:spAutoFit/>
          </a:bodyPr>
          <a:lstStyle/>
          <a:p>
            <a:pPr marL="285750" indent="-285750">
              <a:buFont typeface="Arial" panose="020B0604020202020204" pitchFamily="34" charset="0"/>
              <a:buChar char="•"/>
            </a:pPr>
            <a:r>
              <a:rPr lang="en-GB" sz="1600" b="0" i="0" dirty="0">
                <a:effectLst/>
                <a:latin typeface="Calibri" panose="020F0502020204030204" pitchFamily="34" charset="0"/>
                <a:cs typeface="Calibri" panose="020F0502020204030204" pitchFamily="34" charset="0"/>
              </a:rPr>
              <a:t>Press the Record button to record video for both channels. The button is highlighted while video is being recorded.</a:t>
            </a:r>
          </a:p>
          <a:p>
            <a:pPr marL="285750" indent="-28575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sz="1600" b="0" i="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sz="1600" b="0" i="0" dirty="0">
              <a:effectLst/>
              <a:latin typeface="Calibri" panose="020F0502020204030204" pitchFamily="34" charset="0"/>
              <a:cs typeface="Calibri" panose="020F0502020204030204" pitchFamily="34" charset="0"/>
            </a:endParaRPr>
          </a:p>
          <a:p>
            <a:endParaRPr lang="en-GB" sz="1600" b="0" i="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b="0" i="0" dirty="0">
                <a:effectLst/>
                <a:latin typeface="Calibri" panose="020F0502020204030204" pitchFamily="34" charset="0"/>
                <a:cs typeface="Calibri" panose="020F0502020204030204" pitchFamily="34" charset="0"/>
              </a:rPr>
              <a:t>Press the Record button again to stop recording video for both channels. </a:t>
            </a:r>
            <a:endParaRPr lang="en-GB" sz="1600"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A717C1A4-042D-4D4C-91C9-1BE6222F3D9F}"/>
              </a:ext>
            </a:extLst>
          </p:cNvPr>
          <p:cNvSpPr txBox="1"/>
          <p:nvPr/>
        </p:nvSpPr>
        <p:spPr>
          <a:xfrm>
            <a:off x="679578" y="5795985"/>
            <a:ext cx="10567646" cy="830997"/>
          </a:xfrm>
          <a:prstGeom prst="rect">
            <a:avLst/>
          </a:prstGeom>
          <a:noFill/>
        </p:spPr>
        <p:txBody>
          <a:bodyPr wrap="square">
            <a:spAutoFit/>
          </a:bodyPr>
          <a:lstStyle/>
          <a:p>
            <a:r>
              <a:rPr lang="en-GB" sz="1600" dirty="0"/>
              <a:t>By default, recorded video is saved to the OTAS shared directory.</a:t>
            </a:r>
          </a:p>
          <a:p>
            <a:r>
              <a:rPr lang="en-GB" sz="1600" dirty="0"/>
              <a:t>Video and associated metadata can be retrieved and viewed by the BMS application.</a:t>
            </a:r>
          </a:p>
          <a:p>
            <a:r>
              <a:rPr lang="en-GB" sz="1600" b="0" i="0" dirty="0">
                <a:effectLst/>
              </a:rPr>
              <a:t>.</a:t>
            </a:r>
            <a:endParaRPr lang="en-GB" sz="1600" dirty="0"/>
          </a:p>
        </p:txBody>
      </p:sp>
      <p:pic>
        <p:nvPicPr>
          <p:cNvPr id="3" name="Picture 2" descr="A red button with white text&#10;&#10;Description automatically generated">
            <a:extLst>
              <a:ext uri="{FF2B5EF4-FFF2-40B4-BE49-F238E27FC236}">
                <a16:creationId xmlns:a16="http://schemas.microsoft.com/office/drawing/2014/main" id="{880E89B7-74FB-1139-3D05-3F351207D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7802" y="3531904"/>
            <a:ext cx="1015999" cy="1015999"/>
          </a:xfrm>
          <a:prstGeom prst="rect">
            <a:avLst/>
          </a:prstGeom>
        </p:spPr>
      </p:pic>
      <p:pic>
        <p:nvPicPr>
          <p:cNvPr id="13" name="Picture 12" descr="A black and white button with white text&#10;&#10;Description automatically generated">
            <a:extLst>
              <a:ext uri="{FF2B5EF4-FFF2-40B4-BE49-F238E27FC236}">
                <a16:creationId xmlns:a16="http://schemas.microsoft.com/office/drawing/2014/main" id="{F512118B-DA78-C243-C28C-CE4FC7A39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7801" y="4823152"/>
            <a:ext cx="1016000" cy="1016000"/>
          </a:xfrm>
          <a:prstGeom prst="rect">
            <a:avLst/>
          </a:prstGeom>
        </p:spPr>
      </p:pic>
    </p:spTree>
    <p:extLst>
      <p:ext uri="{BB962C8B-B14F-4D97-AF65-F5344CB8AC3E}">
        <p14:creationId xmlns:p14="http://schemas.microsoft.com/office/powerpoint/2010/main" val="26655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C905E45-21CA-CC15-6068-ABD473A0001C}"/>
              </a:ext>
            </a:extLst>
          </p:cNvPr>
          <p:cNvPicPr>
            <a:picLocks noChangeAspect="1"/>
          </p:cNvPicPr>
          <p:nvPr/>
        </p:nvPicPr>
        <p:blipFill>
          <a:blip r:embed="rId3"/>
          <a:stretch>
            <a:fillRect/>
          </a:stretch>
        </p:blipFill>
        <p:spPr>
          <a:xfrm>
            <a:off x="1770610" y="1741060"/>
            <a:ext cx="8126923" cy="4513542"/>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Imagery</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8FCE1D94-5776-AC3A-9EE5-4B94F1196855}"/>
              </a:ext>
            </a:extLst>
          </p:cNvPr>
          <p:cNvPicPr>
            <a:picLocks noChangeAspect="1"/>
          </p:cNvPicPr>
          <p:nvPr/>
        </p:nvPicPr>
        <p:blipFill>
          <a:blip r:embed="rId5"/>
          <a:stretch>
            <a:fillRect/>
          </a:stretch>
        </p:blipFill>
        <p:spPr>
          <a:xfrm>
            <a:off x="1754669" y="1748666"/>
            <a:ext cx="7952033" cy="4513542"/>
          </a:xfrm>
          <a:prstGeom prst="rect">
            <a:avLst/>
          </a:prstGeom>
        </p:spPr>
      </p:pic>
      <p:sp>
        <p:nvSpPr>
          <p:cNvPr id="9" name="Oval 8">
            <a:extLst>
              <a:ext uri="{FF2B5EF4-FFF2-40B4-BE49-F238E27FC236}">
                <a16:creationId xmlns:a16="http://schemas.microsoft.com/office/drawing/2014/main" id="{35A97409-B3F9-F441-DD26-1AECAE1C32F9}"/>
              </a:ext>
            </a:extLst>
          </p:cNvPr>
          <p:cNvSpPr/>
          <p:nvPr/>
        </p:nvSpPr>
        <p:spPr>
          <a:xfrm>
            <a:off x="3611173" y="5665639"/>
            <a:ext cx="4422483"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63BF225-6C6F-2ED4-9E55-DA0882EDF942}"/>
              </a:ext>
            </a:extLst>
          </p:cNvPr>
          <p:cNvSpPr/>
          <p:nvPr/>
        </p:nvSpPr>
        <p:spPr>
          <a:xfrm>
            <a:off x="3611174" y="5713878"/>
            <a:ext cx="866616"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006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6" presetClass="emph" presetSubtype="0" fill="hold" grpId="0" nodeType="withEffect">
                                  <p:stCondLst>
                                    <p:cond delay="0"/>
                                  </p:stCondLst>
                                  <p:childTnLst>
                                    <p:animEffect transition="out" filter="fade">
                                      <p:cBhvr>
                                        <p:cTn id="13" dur="1500" tmFilter="0, 0; .2, .5; .8, .5; 1, 0"/>
                                        <p:tgtEl>
                                          <p:spTgt spid="13"/>
                                        </p:tgtEl>
                                      </p:cBhvr>
                                    </p:animEffect>
                                    <p:animScale>
                                      <p:cBhvr>
                                        <p:cTn id="14" dur="750" autoRev="1" fill="hold"/>
                                        <p:tgtEl>
                                          <p:spTgt spid="13"/>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 presetClass="exit" presetSubtype="0" fill="hold" nodeType="withEffect">
                                  <p:stCondLst>
                                    <p:cond delay="0"/>
                                  </p:stCondLst>
                                  <p:childTnLst>
                                    <p:set>
                                      <p:cBhvr>
                                        <p:cTn id="21" dur="1" fill="hold">
                                          <p:stCondLst>
                                            <p:cond delay="0"/>
                                          </p:stCondLst>
                                        </p:cTn>
                                        <p:tgtEl>
                                          <p:spTgt spid="12"/>
                                        </p:tgtEl>
                                        <p:attrNameLst>
                                          <p:attrName>style.visibility</p:attrName>
                                        </p:attrNameLst>
                                      </p:cBhvr>
                                      <p:to>
                                        <p:strVal val="hidden"/>
                                      </p:to>
                                    </p:set>
                                  </p:childTnLst>
                                </p:cTn>
                              </p:par>
                              <p:par>
                                <p:cTn id="22" presetID="1" presetClass="exit" presetSubtype="0" fill="hold" grpId="2" nodeType="withEffect">
                                  <p:stCondLst>
                                    <p:cond delay="0"/>
                                  </p:stCondLst>
                                  <p:childTnLst>
                                    <p:set>
                                      <p:cBhvr>
                                        <p:cTn id="23" dur="1" fill="hold">
                                          <p:stCondLst>
                                            <p:cond delay="0"/>
                                          </p:stCondLst>
                                        </p:cTn>
                                        <p:tgtEl>
                                          <p:spTgt spid="13"/>
                                        </p:tgtEl>
                                        <p:attrNameLst>
                                          <p:attrName>style.visibility</p:attrName>
                                        </p:attrNameLst>
                                      </p:cBhvr>
                                      <p:to>
                                        <p:strVal val="hidden"/>
                                      </p:to>
                                    </p:set>
                                  </p:childTnLst>
                                </p:cTn>
                              </p:par>
                              <p:par>
                                <p:cTn id="24" presetID="10" presetClass="entr" presetSubtype="0" fill="hold" grpId="1"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26" presetClass="emph" presetSubtype="0" fill="hold" grpId="0" nodeType="withEffect">
                                  <p:stCondLst>
                                    <p:cond delay="0"/>
                                  </p:stCondLst>
                                  <p:childTnLst>
                                    <p:animEffect transition="out" filter="fade">
                                      <p:cBhvr>
                                        <p:cTn id="28" dur="1500" tmFilter="0, 0; .2, .5; .8, .5; 1, 0"/>
                                        <p:tgtEl>
                                          <p:spTgt spid="9"/>
                                        </p:tgtEl>
                                      </p:cBhvr>
                                    </p:animEffect>
                                    <p:animScale>
                                      <p:cBhvr>
                                        <p:cTn id="29" dur="7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3"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Imagery</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3" name="Table 12">
            <a:extLst>
              <a:ext uri="{FF2B5EF4-FFF2-40B4-BE49-F238E27FC236}">
                <a16:creationId xmlns:a16="http://schemas.microsoft.com/office/drawing/2014/main" id="{1B6F09F7-7318-681A-9B4E-136235F4F7DF}"/>
              </a:ext>
            </a:extLst>
          </p:cNvPr>
          <p:cNvGraphicFramePr>
            <a:graphicFrameLocks noGrp="1"/>
          </p:cNvGraphicFramePr>
          <p:nvPr>
            <p:extLst>
              <p:ext uri="{D42A27DB-BD31-4B8C-83A1-F6EECF244321}">
                <p14:modId xmlns:p14="http://schemas.microsoft.com/office/powerpoint/2010/main" val="2360571262"/>
              </p:ext>
            </p:extLst>
          </p:nvPr>
        </p:nvGraphicFramePr>
        <p:xfrm>
          <a:off x="497049" y="1652342"/>
          <a:ext cx="5728087" cy="4363720"/>
        </p:xfrm>
        <a:graphic>
          <a:graphicData uri="http://schemas.openxmlformats.org/drawingml/2006/table">
            <a:tbl>
              <a:tblPr firstRow="1" bandRow="1">
                <a:tableStyleId>{5C22544A-7EE6-4342-B048-85BDC9FD1C3A}</a:tableStyleId>
              </a:tblPr>
              <a:tblGrid>
                <a:gridCol w="1502596">
                  <a:extLst>
                    <a:ext uri="{9D8B030D-6E8A-4147-A177-3AD203B41FA5}">
                      <a16:colId xmlns:a16="http://schemas.microsoft.com/office/drawing/2014/main" val="3156513310"/>
                    </a:ext>
                  </a:extLst>
                </a:gridCol>
                <a:gridCol w="1376412">
                  <a:extLst>
                    <a:ext uri="{9D8B030D-6E8A-4147-A177-3AD203B41FA5}">
                      <a16:colId xmlns:a16="http://schemas.microsoft.com/office/drawing/2014/main" val="659060855"/>
                    </a:ext>
                  </a:extLst>
                </a:gridCol>
                <a:gridCol w="2849079">
                  <a:extLst>
                    <a:ext uri="{9D8B030D-6E8A-4147-A177-3AD203B41FA5}">
                      <a16:colId xmlns:a16="http://schemas.microsoft.com/office/drawing/2014/main" val="2190140713"/>
                    </a:ext>
                  </a:extLst>
                </a:gridCol>
              </a:tblGrid>
              <a:tr h="370840">
                <a:tc>
                  <a:txBody>
                    <a:bodyPr/>
                    <a:lstStyle/>
                    <a:p>
                      <a:r>
                        <a:rPr lang="en-GB" sz="1500" dirty="0"/>
                        <a:t>Button</a:t>
                      </a:r>
                    </a:p>
                  </a:txBody>
                  <a:tcPr/>
                </a:tc>
                <a:tc>
                  <a:txBody>
                    <a:bodyPr/>
                    <a:lstStyle/>
                    <a:p>
                      <a:r>
                        <a:rPr lang="en-GB" sz="1500" dirty="0"/>
                        <a:t>Action</a:t>
                      </a:r>
                    </a:p>
                  </a:txBody>
                  <a:tcPr/>
                </a:tc>
                <a:tc>
                  <a:txBody>
                    <a:bodyPr/>
                    <a:lstStyle/>
                    <a:p>
                      <a:r>
                        <a:rPr lang="en-GB" sz="1500" dirty="0"/>
                        <a:t>Description</a:t>
                      </a:r>
                    </a:p>
                  </a:txBody>
                  <a:tcPr/>
                </a:tc>
                <a:extLst>
                  <a:ext uri="{0D108BD9-81ED-4DB2-BD59-A6C34878D82A}">
                    <a16:rowId xmlns:a16="http://schemas.microsoft.com/office/drawing/2014/main" val="3780121525"/>
                  </a:ext>
                </a:extLst>
              </a:tr>
              <a:tr h="0">
                <a:tc>
                  <a:txBody>
                    <a:bodyPr/>
                    <a:lstStyle/>
                    <a:p>
                      <a:endParaRPr lang="en-GB" sz="1400" dirty="0"/>
                    </a:p>
                    <a:p>
                      <a:endParaRPr lang="en-GB" sz="1400" dirty="0"/>
                    </a:p>
                    <a:p>
                      <a:endParaRPr lang="en-GB" sz="1400" dirty="0"/>
                    </a:p>
                    <a:p>
                      <a:endParaRPr lang="en-GB" sz="1400" dirty="0"/>
                    </a:p>
                  </a:txBody>
                  <a:tcPr/>
                </a:tc>
                <a:tc>
                  <a:txBody>
                    <a:bodyPr/>
                    <a:lstStyle/>
                    <a:p>
                      <a:r>
                        <a:rPr lang="en-GB" sz="1400" dirty="0"/>
                        <a:t>Enable / Disable </a:t>
                      </a:r>
                      <a:r>
                        <a:rPr lang="en-GB" sz="1400" dirty="0" err="1"/>
                        <a:t>Estab</a:t>
                      </a:r>
                      <a:endParaRPr lang="en-GB" sz="1400" dirty="0"/>
                    </a:p>
                  </a:txBody>
                  <a:tcPr anchor="ctr"/>
                </a:tc>
                <a:tc>
                  <a:txBody>
                    <a:bodyPr/>
                    <a:lstStyle/>
                    <a:p>
                      <a:r>
                        <a:rPr lang="en-GB" sz="1400" b="0" i="0" kern="1200" dirty="0">
                          <a:solidFill>
                            <a:schemeClr val="dk1"/>
                          </a:solidFill>
                          <a:effectLst/>
                          <a:latin typeface="+mn-lt"/>
                          <a:ea typeface="+mn-ea"/>
                          <a:cs typeface="+mn-cs"/>
                        </a:rPr>
                        <a:t>Electronic Stabilisation , it will provide a more stable image against small vibrations.</a:t>
                      </a:r>
                      <a:endParaRPr lang="en-GB" sz="1400" dirty="0"/>
                    </a:p>
                  </a:txBody>
                  <a:tcPr anchor="ctr"/>
                </a:tc>
                <a:extLst>
                  <a:ext uri="{0D108BD9-81ED-4DB2-BD59-A6C34878D82A}">
                    <a16:rowId xmlns:a16="http://schemas.microsoft.com/office/drawing/2014/main" val="1024400409"/>
                  </a:ext>
                </a:extLst>
              </a:tr>
              <a:tr h="0">
                <a:tc>
                  <a:txBody>
                    <a:bodyPr/>
                    <a:lstStyle/>
                    <a:p>
                      <a:endParaRPr lang="en-GB" sz="1400" dirty="0"/>
                    </a:p>
                    <a:p>
                      <a:endParaRPr lang="en-GB" sz="1400" dirty="0"/>
                    </a:p>
                    <a:p>
                      <a:endParaRPr lang="en-GB" sz="1400" dirty="0"/>
                    </a:p>
                    <a:p>
                      <a:endParaRPr lang="en-GB" sz="1400" dirty="0"/>
                    </a:p>
                  </a:txBody>
                  <a:tcPr/>
                </a:tc>
                <a:tc>
                  <a:txBody>
                    <a:bodyPr/>
                    <a:lstStyle/>
                    <a:p>
                      <a:r>
                        <a:rPr lang="en-GB" sz="1400" dirty="0"/>
                        <a:t>Image Fusion</a:t>
                      </a:r>
                    </a:p>
                  </a:txBody>
                  <a:tcPr anchor="ctr"/>
                </a:tc>
                <a:tc>
                  <a:txBody>
                    <a:bodyPr/>
                    <a:lstStyle/>
                    <a:p>
                      <a:r>
                        <a:rPr lang="en-GB" sz="1400" dirty="0"/>
                        <a:t>When ON, the video displayed will be a fusion of the daylight TV and TI camera video.</a:t>
                      </a:r>
                    </a:p>
                  </a:txBody>
                  <a:tcPr anchor="ctr"/>
                </a:tc>
                <a:extLst>
                  <a:ext uri="{0D108BD9-81ED-4DB2-BD59-A6C34878D82A}">
                    <a16:rowId xmlns:a16="http://schemas.microsoft.com/office/drawing/2014/main" val="229836964"/>
                  </a:ext>
                </a:extLst>
              </a:tr>
              <a:tr h="370840">
                <a:tc>
                  <a:txBody>
                    <a:bodyPr/>
                    <a:lstStyle/>
                    <a:p>
                      <a:endParaRPr lang="en-GB" sz="1400" dirty="0"/>
                    </a:p>
                    <a:p>
                      <a:endParaRPr lang="en-GB" sz="1400" dirty="0"/>
                    </a:p>
                    <a:p>
                      <a:endParaRPr lang="en-GB" sz="1400" dirty="0"/>
                    </a:p>
                    <a:p>
                      <a:endParaRPr lang="en-GB" sz="1400" dirty="0"/>
                    </a:p>
                    <a:p>
                      <a:endParaRPr lang="en-GB" sz="1400" dirty="0"/>
                    </a:p>
                  </a:txBody>
                  <a:tcPr/>
                </a:tc>
                <a:tc>
                  <a:txBody>
                    <a:bodyPr/>
                    <a:lstStyle/>
                    <a:p>
                      <a:r>
                        <a:rPr lang="en-GB" sz="1400" dirty="0"/>
                        <a:t>Create Panorama</a:t>
                      </a:r>
                    </a:p>
                  </a:txBody>
                  <a:tcPr anchor="ctr"/>
                </a:tc>
                <a:tc>
                  <a:txBody>
                    <a:bodyPr/>
                    <a:lstStyle/>
                    <a:p>
                      <a:r>
                        <a:rPr lang="en-GB" sz="1400" dirty="0"/>
                        <a:t>If a Panorama exists, then it will switch the Display On/Off.</a:t>
                      </a:r>
                    </a:p>
                    <a:p>
                      <a:r>
                        <a:rPr lang="en-GB" sz="1400" dirty="0"/>
                        <a:t>If no panorama has been created since boot, then a new panorama will be created.</a:t>
                      </a:r>
                    </a:p>
                  </a:txBody>
                  <a:tcPr anchor="ctr"/>
                </a:tc>
                <a:extLst>
                  <a:ext uri="{0D108BD9-81ED-4DB2-BD59-A6C34878D82A}">
                    <a16:rowId xmlns:a16="http://schemas.microsoft.com/office/drawing/2014/main" val="3899594907"/>
                  </a:ext>
                </a:extLst>
              </a:tr>
              <a:tr h="370840">
                <a:tc>
                  <a:txBody>
                    <a:bodyPr/>
                    <a:lstStyle/>
                    <a:p>
                      <a:endParaRPr lang="en-GB" sz="1400" dirty="0"/>
                    </a:p>
                  </a:txBody>
                  <a:tcPr/>
                </a:tc>
                <a:tc>
                  <a:txBody>
                    <a:bodyPr/>
                    <a:lstStyle/>
                    <a:p>
                      <a:r>
                        <a:rPr lang="en-GB" sz="1400" dirty="0"/>
                        <a:t>Refresh Panorama</a:t>
                      </a:r>
                    </a:p>
                  </a:txBody>
                  <a:tcPr anchor="ctr"/>
                </a:tc>
                <a:tc>
                  <a:txBody>
                    <a:bodyPr/>
                    <a:lstStyle/>
                    <a:p>
                      <a:r>
                        <a:rPr lang="en-GB" sz="1400" dirty="0"/>
                        <a:t>Following on from above. If Panorama is on, this will create a new one utilising the camera that is currently in use as primary sensor.</a:t>
                      </a:r>
                    </a:p>
                  </a:txBody>
                  <a:tcPr anchor="ctr"/>
                </a:tc>
                <a:extLst>
                  <a:ext uri="{0D108BD9-81ED-4DB2-BD59-A6C34878D82A}">
                    <a16:rowId xmlns:a16="http://schemas.microsoft.com/office/drawing/2014/main" val="1819120875"/>
                  </a:ext>
                </a:extLst>
              </a:tr>
            </a:tbl>
          </a:graphicData>
        </a:graphic>
      </p:graphicFrame>
      <p:graphicFrame>
        <p:nvGraphicFramePr>
          <p:cNvPr id="4" name="Table 3">
            <a:extLst>
              <a:ext uri="{FF2B5EF4-FFF2-40B4-BE49-F238E27FC236}">
                <a16:creationId xmlns:a16="http://schemas.microsoft.com/office/drawing/2014/main" id="{C599E556-0B7B-98BB-A44C-29E13CE035A2}"/>
              </a:ext>
            </a:extLst>
          </p:cNvPr>
          <p:cNvGraphicFramePr>
            <a:graphicFrameLocks noGrp="1"/>
          </p:cNvGraphicFramePr>
          <p:nvPr>
            <p:extLst>
              <p:ext uri="{D42A27DB-BD31-4B8C-83A1-F6EECF244321}">
                <p14:modId xmlns:p14="http://schemas.microsoft.com/office/powerpoint/2010/main" val="787060825"/>
              </p:ext>
            </p:extLst>
          </p:nvPr>
        </p:nvGraphicFramePr>
        <p:xfrm>
          <a:off x="6495200" y="1652342"/>
          <a:ext cx="5199751" cy="3327400"/>
        </p:xfrm>
        <a:graphic>
          <a:graphicData uri="http://schemas.openxmlformats.org/drawingml/2006/table">
            <a:tbl>
              <a:tblPr firstRow="1" bandRow="1">
                <a:tableStyleId>{5C22544A-7EE6-4342-B048-85BDC9FD1C3A}</a:tableStyleId>
              </a:tblPr>
              <a:tblGrid>
                <a:gridCol w="1491820">
                  <a:extLst>
                    <a:ext uri="{9D8B030D-6E8A-4147-A177-3AD203B41FA5}">
                      <a16:colId xmlns:a16="http://schemas.microsoft.com/office/drawing/2014/main" val="2007649721"/>
                    </a:ext>
                  </a:extLst>
                </a:gridCol>
                <a:gridCol w="1378617">
                  <a:extLst>
                    <a:ext uri="{9D8B030D-6E8A-4147-A177-3AD203B41FA5}">
                      <a16:colId xmlns:a16="http://schemas.microsoft.com/office/drawing/2014/main" val="518211636"/>
                    </a:ext>
                  </a:extLst>
                </a:gridCol>
                <a:gridCol w="2329314">
                  <a:extLst>
                    <a:ext uri="{9D8B030D-6E8A-4147-A177-3AD203B41FA5}">
                      <a16:colId xmlns:a16="http://schemas.microsoft.com/office/drawing/2014/main" val="3771416173"/>
                    </a:ext>
                  </a:extLst>
                </a:gridCol>
              </a:tblGrid>
              <a:tr h="370840">
                <a:tc>
                  <a:txBody>
                    <a:bodyPr/>
                    <a:lstStyle/>
                    <a:p>
                      <a:r>
                        <a:rPr lang="en-GB" sz="1500" dirty="0"/>
                        <a:t>Button</a:t>
                      </a:r>
                    </a:p>
                  </a:txBody>
                  <a:tcPr/>
                </a:tc>
                <a:tc>
                  <a:txBody>
                    <a:bodyPr/>
                    <a:lstStyle/>
                    <a:p>
                      <a:r>
                        <a:rPr lang="en-GB" sz="1500" dirty="0"/>
                        <a:t>Action</a:t>
                      </a:r>
                    </a:p>
                  </a:txBody>
                  <a:tcPr/>
                </a:tc>
                <a:tc>
                  <a:txBody>
                    <a:bodyPr/>
                    <a:lstStyle/>
                    <a:p>
                      <a:r>
                        <a:rPr lang="en-GB" sz="1500" dirty="0"/>
                        <a:t>Description</a:t>
                      </a:r>
                    </a:p>
                  </a:txBody>
                  <a:tcPr/>
                </a:tc>
                <a:extLst>
                  <a:ext uri="{0D108BD9-81ED-4DB2-BD59-A6C34878D82A}">
                    <a16:rowId xmlns:a16="http://schemas.microsoft.com/office/drawing/2014/main" val="3720110303"/>
                  </a:ext>
                </a:extLst>
              </a:tr>
              <a:tr h="370840">
                <a:tc>
                  <a:txBody>
                    <a:bodyPr/>
                    <a:lstStyle/>
                    <a:p>
                      <a:endParaRPr lang="en-GB" sz="1400" dirty="0"/>
                    </a:p>
                    <a:p>
                      <a:endParaRPr lang="en-GB" sz="1400" dirty="0"/>
                    </a:p>
                    <a:p>
                      <a:endParaRPr lang="en-GB" sz="1400" dirty="0"/>
                    </a:p>
                    <a:p>
                      <a:endParaRPr lang="en-GB" sz="1400" dirty="0"/>
                    </a:p>
                    <a:p>
                      <a:endParaRPr lang="en-GB" sz="1400" dirty="0"/>
                    </a:p>
                  </a:txBody>
                  <a:tcPr/>
                </a:tc>
                <a:tc>
                  <a:txBody>
                    <a:bodyPr/>
                    <a:lstStyle/>
                    <a:p>
                      <a:r>
                        <a:rPr lang="en-GB" sz="1400" dirty="0"/>
                        <a:t>Lock</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mn-lt"/>
                          <a:ea typeface="Calibri" panose="020F0502020204030204" pitchFamily="34" charset="0"/>
                          <a:cs typeface="Arial" panose="020B0604020202020204" pitchFamily="34" charset="0"/>
                        </a:rPr>
                        <a:t>When the </a:t>
                      </a:r>
                      <a:r>
                        <a:rPr lang="en-GB" sz="1400" dirty="0" err="1">
                          <a:effectLst/>
                          <a:latin typeface="+mn-lt"/>
                          <a:ea typeface="Calibri" panose="020F0502020204030204" pitchFamily="34" charset="0"/>
                          <a:cs typeface="Arial" panose="020B0604020202020204" pitchFamily="34" charset="0"/>
                        </a:rPr>
                        <a:t>Pano</a:t>
                      </a:r>
                      <a:r>
                        <a:rPr lang="en-GB" sz="1400" dirty="0">
                          <a:effectLst/>
                          <a:latin typeface="+mn-lt"/>
                          <a:ea typeface="Calibri" panose="020F0502020204030204" pitchFamily="34" charset="0"/>
                          <a:cs typeface="Arial" panose="020B0604020202020204" pitchFamily="34" charset="0"/>
                        </a:rPr>
                        <a:t> image is unlocked it will move with the cameras as it rotates</a:t>
                      </a:r>
                      <a:r>
                        <a:rPr lang="en-GB" sz="1400" dirty="0">
                          <a:solidFill>
                            <a:srgbClr val="000000"/>
                          </a:solidFill>
                          <a:effectLst/>
                          <a:latin typeface="+mn-lt"/>
                          <a:ea typeface="Calibri" panose="020F0502020204030204" pitchFamily="34" charset="0"/>
                          <a:cs typeface="Arial" panose="020B0604020202020204" pitchFamily="34" charset="0"/>
                        </a:rPr>
                        <a:t>. When locked, box showing the camera position will stop as it reaches the end of the image and the image will no longer match the camera viewpoint.</a:t>
                      </a:r>
                      <a:endParaRPr lang="en-GB" sz="1400" dirty="0">
                        <a:latin typeface="+mn-lt"/>
                        <a:cs typeface="Arial" panose="020B0604020202020204" pitchFamily="34" charset="0"/>
                      </a:endParaRPr>
                    </a:p>
                  </a:txBody>
                  <a:tcPr anchor="ctr"/>
                </a:tc>
                <a:extLst>
                  <a:ext uri="{0D108BD9-81ED-4DB2-BD59-A6C34878D82A}">
                    <a16:rowId xmlns:a16="http://schemas.microsoft.com/office/drawing/2014/main" val="2995354361"/>
                  </a:ext>
                </a:extLst>
              </a:tr>
              <a:tr h="370840">
                <a:tc>
                  <a:txBody>
                    <a:bodyPr/>
                    <a:lstStyle/>
                    <a:p>
                      <a:endParaRPr lang="en-GB" sz="1400" dirty="0"/>
                    </a:p>
                  </a:txBody>
                  <a:tcPr/>
                </a:tc>
                <a:tc>
                  <a:txBody>
                    <a:bodyPr/>
                    <a:lstStyle/>
                    <a:p>
                      <a:r>
                        <a:rPr lang="en-GB" sz="1400" dirty="0"/>
                        <a:t>D-Zoom</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cs typeface="Arial" panose="020B0604020202020204" pitchFamily="34" charset="0"/>
                        </a:rPr>
                        <a:t>This will cycle through the available Digital zoom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cs typeface="Arial" panose="020B0604020202020204" pitchFamily="34" charset="0"/>
                      </a:endParaRPr>
                    </a:p>
                  </a:txBody>
                  <a:tcPr anchor="ctr"/>
                </a:tc>
                <a:extLst>
                  <a:ext uri="{0D108BD9-81ED-4DB2-BD59-A6C34878D82A}">
                    <a16:rowId xmlns:a16="http://schemas.microsoft.com/office/drawing/2014/main" val="2069961579"/>
                  </a:ext>
                </a:extLst>
              </a:tr>
            </a:tbl>
          </a:graphicData>
        </a:graphic>
      </p:graphicFrame>
      <p:pic>
        <p:nvPicPr>
          <p:cNvPr id="11" name="Picture 10" descr="A black and white sign with white text&#10;&#10;Description automatically generated">
            <a:extLst>
              <a:ext uri="{FF2B5EF4-FFF2-40B4-BE49-F238E27FC236}">
                <a16:creationId xmlns:a16="http://schemas.microsoft.com/office/drawing/2014/main" id="{6C38EA00-5E00-21F1-957D-246701DD02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6427" y="4211622"/>
            <a:ext cx="1076325" cy="533400"/>
          </a:xfrm>
          <a:prstGeom prst="rect">
            <a:avLst/>
          </a:prstGeom>
        </p:spPr>
      </p:pic>
      <p:pic>
        <p:nvPicPr>
          <p:cNvPr id="13" name="Picture 12" descr="A black and white sign&#10;&#10;Description automatically generated">
            <a:extLst>
              <a:ext uri="{FF2B5EF4-FFF2-40B4-BE49-F238E27FC236}">
                <a16:creationId xmlns:a16="http://schemas.microsoft.com/office/drawing/2014/main" id="{F265A87D-AB1E-1E73-464F-E92A21C4E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100" y="2217242"/>
            <a:ext cx="1076325" cy="495300"/>
          </a:xfrm>
          <a:prstGeom prst="rect">
            <a:avLst/>
          </a:prstGeom>
        </p:spPr>
      </p:pic>
      <p:pic>
        <p:nvPicPr>
          <p:cNvPr id="15" name="Picture 14" descr="A black and white sign with white text&#10;&#10;Description automatically generated">
            <a:extLst>
              <a:ext uri="{FF2B5EF4-FFF2-40B4-BE49-F238E27FC236}">
                <a16:creationId xmlns:a16="http://schemas.microsoft.com/office/drawing/2014/main" id="{ECDD941E-1212-72AC-E662-754FDD963D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913" y="3182703"/>
            <a:ext cx="1076325" cy="523875"/>
          </a:xfrm>
          <a:prstGeom prst="rect">
            <a:avLst/>
          </a:prstGeom>
        </p:spPr>
      </p:pic>
      <p:pic>
        <p:nvPicPr>
          <p:cNvPr id="17" name="Picture 16" descr="A black button with white text&#10;&#10;Description automatically generated">
            <a:extLst>
              <a:ext uri="{FF2B5EF4-FFF2-40B4-BE49-F238E27FC236}">
                <a16:creationId xmlns:a16="http://schemas.microsoft.com/office/drawing/2014/main" id="{BCA73D89-C719-9E7D-08A0-F5559DBF5C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1560" y="2840744"/>
            <a:ext cx="1085850" cy="523875"/>
          </a:xfrm>
          <a:prstGeom prst="rect">
            <a:avLst/>
          </a:prstGeom>
        </p:spPr>
      </p:pic>
      <p:pic>
        <p:nvPicPr>
          <p:cNvPr id="19" name="Picture 18" descr="A black and white sign&#10;&#10;Description automatically generated">
            <a:extLst>
              <a:ext uri="{FF2B5EF4-FFF2-40B4-BE49-F238E27FC236}">
                <a16:creationId xmlns:a16="http://schemas.microsoft.com/office/drawing/2014/main" id="{CCE554A6-CF71-FC90-F2B3-98F0E2E5C9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1100" y="4221147"/>
            <a:ext cx="1076325" cy="523875"/>
          </a:xfrm>
          <a:prstGeom prst="rect">
            <a:avLst/>
          </a:prstGeom>
        </p:spPr>
      </p:pic>
      <p:pic>
        <p:nvPicPr>
          <p:cNvPr id="21" name="Picture 20" descr="A black and white sign with white text&#10;&#10;Description automatically generated">
            <a:extLst>
              <a:ext uri="{FF2B5EF4-FFF2-40B4-BE49-F238E27FC236}">
                <a16:creationId xmlns:a16="http://schemas.microsoft.com/office/drawing/2014/main" id="{1238036B-AB45-6F2B-EF3B-E16A70BF29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2049" y="5236939"/>
            <a:ext cx="1114425" cy="533400"/>
          </a:xfrm>
          <a:prstGeom prst="rect">
            <a:avLst/>
          </a:prstGeom>
        </p:spPr>
      </p:pic>
    </p:spTree>
    <p:extLst>
      <p:ext uri="{BB962C8B-B14F-4D97-AF65-F5344CB8AC3E}">
        <p14:creationId xmlns:p14="http://schemas.microsoft.com/office/powerpoint/2010/main" val="685927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Panorama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74C83FB5-B39E-F401-6774-FF793B9F186C}"/>
              </a:ext>
            </a:extLst>
          </p:cNvPr>
          <p:cNvPicPr>
            <a:picLocks noChangeAspect="1"/>
          </p:cNvPicPr>
          <p:nvPr/>
        </p:nvPicPr>
        <p:blipFill>
          <a:blip r:embed="rId4"/>
          <a:stretch>
            <a:fillRect/>
          </a:stretch>
        </p:blipFill>
        <p:spPr>
          <a:xfrm>
            <a:off x="1696168" y="1581306"/>
            <a:ext cx="8631739" cy="4833051"/>
          </a:xfrm>
          <a:prstGeom prst="rect">
            <a:avLst/>
          </a:prstGeom>
        </p:spPr>
      </p:pic>
      <p:sp>
        <p:nvSpPr>
          <p:cNvPr id="9" name="Oval 8">
            <a:extLst>
              <a:ext uri="{FF2B5EF4-FFF2-40B4-BE49-F238E27FC236}">
                <a16:creationId xmlns:a16="http://schemas.microsoft.com/office/drawing/2014/main" id="{A638980E-4931-5364-6658-15B7CA97CA50}"/>
              </a:ext>
            </a:extLst>
          </p:cNvPr>
          <p:cNvSpPr/>
          <p:nvPr/>
        </p:nvSpPr>
        <p:spPr>
          <a:xfrm>
            <a:off x="5229384" y="5859626"/>
            <a:ext cx="866616"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C62C7D1A-06B9-876B-DBB3-BEACA0C430CC}"/>
              </a:ext>
            </a:extLst>
          </p:cNvPr>
          <p:cNvSpPr/>
          <p:nvPr/>
        </p:nvSpPr>
        <p:spPr>
          <a:xfrm>
            <a:off x="7528218" y="1915427"/>
            <a:ext cx="1173020" cy="10058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266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6" presetClass="emph" presetSubtype="0" fill="hold" grpId="0" nodeType="withEffect">
                                  <p:stCondLst>
                                    <p:cond delay="0"/>
                                  </p:stCondLst>
                                  <p:childTnLst>
                                    <p:animEffect transition="out" filter="fade">
                                      <p:cBhvr>
                                        <p:cTn id="9" dur="1500" tmFilter="0, 0; .2, .5; .8, .5; 1, 0"/>
                                        <p:tgtEl>
                                          <p:spTgt spid="9"/>
                                        </p:tgtEl>
                                      </p:cBhvr>
                                    </p:animEffect>
                                    <p:animScale>
                                      <p:cBhvr>
                                        <p:cTn id="10" dur="750" autoRev="1" fill="hold"/>
                                        <p:tgtEl>
                                          <p:spTgt spid="9"/>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2"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par>
                          <p:cTn id="15" fill="hold">
                            <p:stCondLst>
                              <p:cond delay="0"/>
                            </p:stCondLst>
                            <p:childTnLst>
                              <p:par>
                                <p:cTn id="16" presetID="10" presetClass="entr" presetSubtype="0" fill="hold" grpId="1"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26" presetClass="emph" presetSubtype="0" fill="hold" grpId="0" nodeType="withEffect">
                                  <p:stCondLst>
                                    <p:cond delay="0"/>
                                  </p:stCondLst>
                                  <p:childTnLst>
                                    <p:animEffect transition="out" filter="fade">
                                      <p:cBhvr>
                                        <p:cTn id="20" dur="1500" tmFilter="0, 0; .2, .5; .8, .5; 1, 0"/>
                                        <p:tgtEl>
                                          <p:spTgt spid="11"/>
                                        </p:tgtEl>
                                      </p:cBhvr>
                                    </p:animEffect>
                                    <p:animScale>
                                      <p:cBhvr>
                                        <p:cTn id="21" dur="750" autoRev="1" fill="hold"/>
                                        <p:tgtEl>
                                          <p:spTgt spid="11"/>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2" nodeType="clickEffect">
                                  <p:stCondLst>
                                    <p:cond delay="0"/>
                                  </p:stCondLst>
                                  <p:childTnLst>
                                    <p:set>
                                      <p:cBhvr>
                                        <p:cTn id="25"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1" grpId="0" animBg="1"/>
      <p:bldP spid="11" grpId="1" animBg="1"/>
      <p:bldP spid="11"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Panorama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12" name="Picture 11">
            <a:extLst>
              <a:ext uri="{FF2B5EF4-FFF2-40B4-BE49-F238E27FC236}">
                <a16:creationId xmlns:a16="http://schemas.microsoft.com/office/drawing/2014/main" id="{7075F5D5-58DE-DC85-0610-1B941AF743A1}"/>
              </a:ext>
            </a:extLst>
          </p:cNvPr>
          <p:cNvPicPr>
            <a:picLocks noChangeAspect="1"/>
          </p:cNvPicPr>
          <p:nvPr/>
        </p:nvPicPr>
        <p:blipFill>
          <a:blip r:embed="rId4"/>
          <a:stretch>
            <a:fillRect/>
          </a:stretch>
        </p:blipFill>
        <p:spPr>
          <a:xfrm>
            <a:off x="1936891" y="1655345"/>
            <a:ext cx="8318218" cy="4684973"/>
          </a:xfrm>
          <a:prstGeom prst="rect">
            <a:avLst/>
          </a:prstGeom>
        </p:spPr>
      </p:pic>
      <p:sp>
        <p:nvSpPr>
          <p:cNvPr id="14" name="Oval 13">
            <a:extLst>
              <a:ext uri="{FF2B5EF4-FFF2-40B4-BE49-F238E27FC236}">
                <a16:creationId xmlns:a16="http://schemas.microsoft.com/office/drawing/2014/main" id="{4F997BE4-A98B-3BCA-65F4-02B312CEFFD1}"/>
              </a:ext>
            </a:extLst>
          </p:cNvPr>
          <p:cNvSpPr/>
          <p:nvPr/>
        </p:nvSpPr>
        <p:spPr>
          <a:xfrm>
            <a:off x="6799767" y="5740356"/>
            <a:ext cx="866616"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76081B4-5699-DDD1-C39D-3AAF77DFEE0A}"/>
              </a:ext>
            </a:extLst>
          </p:cNvPr>
          <p:cNvSpPr/>
          <p:nvPr/>
        </p:nvSpPr>
        <p:spPr>
          <a:xfrm>
            <a:off x="2589195" y="2908925"/>
            <a:ext cx="3118585"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362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6" presetClass="emph" presetSubtype="0" fill="hold" grpId="0" nodeType="withEffect">
                                  <p:stCondLst>
                                    <p:cond delay="0"/>
                                  </p:stCondLst>
                                  <p:childTnLst>
                                    <p:animEffect transition="out" filter="fade">
                                      <p:cBhvr>
                                        <p:cTn id="9" dur="1500" tmFilter="0, 0; .2, .5; .8, .5; 1, 0"/>
                                        <p:tgtEl>
                                          <p:spTgt spid="14"/>
                                        </p:tgtEl>
                                      </p:cBhvr>
                                    </p:animEffect>
                                    <p:animScale>
                                      <p:cBhvr>
                                        <p:cTn id="10" dur="750" autoRev="1" fill="hold"/>
                                        <p:tgtEl>
                                          <p:spTgt spid="14"/>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2"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par>
                          <p:cTn id="15" fill="hold">
                            <p:stCondLst>
                              <p:cond delay="0"/>
                            </p:stCondLst>
                            <p:childTnLst>
                              <p:par>
                                <p:cTn id="16" presetID="10" presetClass="entr" presetSubtype="0" fill="hold" grpId="1"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26" presetClass="emph" presetSubtype="0" fill="hold" grpId="0" nodeType="withEffect">
                                  <p:stCondLst>
                                    <p:cond delay="0"/>
                                  </p:stCondLst>
                                  <p:childTnLst>
                                    <p:animEffect transition="out" filter="fade">
                                      <p:cBhvr>
                                        <p:cTn id="20" dur="1500" tmFilter="0, 0; .2, .5; .8, .5; 1, 0"/>
                                        <p:tgtEl>
                                          <p:spTgt spid="16"/>
                                        </p:tgtEl>
                                      </p:cBhvr>
                                    </p:animEffect>
                                    <p:animScale>
                                      <p:cBhvr>
                                        <p:cTn id="21" dur="750" autoRev="1" fill="hold"/>
                                        <p:tgtEl>
                                          <p:spTgt spid="1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2" nodeType="clickEffect">
                                  <p:stCondLst>
                                    <p:cond delay="0"/>
                                  </p:stCondLst>
                                  <p:childTnLst>
                                    <p:set>
                                      <p:cBhvr>
                                        <p:cTn id="25"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6" grpId="0" animBg="1"/>
      <p:bldP spid="16" grpId="1" animBg="1"/>
      <p:bldP spid="16"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B2056D-C7B1-9034-382A-5280B74F11D2}"/>
              </a:ext>
            </a:extLst>
          </p:cNvPr>
          <p:cNvPicPr>
            <a:picLocks noChangeAspect="1"/>
          </p:cNvPicPr>
          <p:nvPr/>
        </p:nvPicPr>
        <p:blipFill>
          <a:blip r:embed="rId3"/>
          <a:stretch>
            <a:fillRect/>
          </a:stretch>
        </p:blipFill>
        <p:spPr>
          <a:xfrm>
            <a:off x="344003" y="3506371"/>
            <a:ext cx="11603069" cy="1133633"/>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Panorama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14" name="Oval 13">
            <a:extLst>
              <a:ext uri="{FF2B5EF4-FFF2-40B4-BE49-F238E27FC236}">
                <a16:creationId xmlns:a16="http://schemas.microsoft.com/office/drawing/2014/main" id="{4F997BE4-A98B-3BCA-65F4-02B312CEFFD1}"/>
              </a:ext>
            </a:extLst>
          </p:cNvPr>
          <p:cNvSpPr/>
          <p:nvPr/>
        </p:nvSpPr>
        <p:spPr>
          <a:xfrm>
            <a:off x="10233499" y="3506369"/>
            <a:ext cx="1129818"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76081B4-5699-DDD1-C39D-3AAF77DFEE0A}"/>
              </a:ext>
            </a:extLst>
          </p:cNvPr>
          <p:cNvSpPr/>
          <p:nvPr/>
        </p:nvSpPr>
        <p:spPr>
          <a:xfrm>
            <a:off x="6839974" y="3506369"/>
            <a:ext cx="3118585"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3A8867B-19B2-6380-8EB8-1D5357EEE4FC}"/>
              </a:ext>
            </a:extLst>
          </p:cNvPr>
          <p:cNvSpPr txBox="1"/>
          <p:nvPr/>
        </p:nvSpPr>
        <p:spPr>
          <a:xfrm>
            <a:off x="679578" y="1838739"/>
            <a:ext cx="7868074" cy="1200329"/>
          </a:xfrm>
          <a:prstGeom prst="rect">
            <a:avLst/>
          </a:prstGeom>
          <a:noFill/>
        </p:spPr>
        <p:txBody>
          <a:bodyPr wrap="square" rtlCol="0">
            <a:spAutoFit/>
          </a:bodyPr>
          <a:lstStyle/>
          <a:p>
            <a:r>
              <a:rPr lang="en-GB" dirty="0"/>
              <a:t>The System has the ability to save Panorama</a:t>
            </a:r>
          </a:p>
          <a:p>
            <a:endParaRPr lang="en-GB" dirty="0"/>
          </a:p>
          <a:p>
            <a:r>
              <a:rPr lang="en-GB" dirty="0"/>
              <a:t>Once Formed, press the Save button and these will be stored. If the VMS is reloaded, they can then be loaded.</a:t>
            </a:r>
          </a:p>
        </p:txBody>
      </p:sp>
    </p:spTree>
    <p:extLst>
      <p:ext uri="{BB962C8B-B14F-4D97-AF65-F5344CB8AC3E}">
        <p14:creationId xmlns:p14="http://schemas.microsoft.com/office/powerpoint/2010/main" val="83882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6" presetClass="emph" presetSubtype="0" fill="hold" grpId="0" nodeType="withEffect">
                                  <p:stCondLst>
                                    <p:cond delay="0"/>
                                  </p:stCondLst>
                                  <p:childTnLst>
                                    <p:animEffect transition="out" filter="fade">
                                      <p:cBhvr>
                                        <p:cTn id="9" dur="1500" tmFilter="0, 0; .2, .5; .8, .5; 1, 0"/>
                                        <p:tgtEl>
                                          <p:spTgt spid="14"/>
                                        </p:tgtEl>
                                      </p:cBhvr>
                                    </p:animEffect>
                                    <p:animScale>
                                      <p:cBhvr>
                                        <p:cTn id="10" dur="750" autoRev="1" fill="hold"/>
                                        <p:tgtEl>
                                          <p:spTgt spid="14"/>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2"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par>
                          <p:cTn id="15" fill="hold">
                            <p:stCondLst>
                              <p:cond delay="0"/>
                            </p:stCondLst>
                            <p:childTnLst>
                              <p:par>
                                <p:cTn id="16" presetID="10" presetClass="entr" presetSubtype="0" fill="hold" grpId="1"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26" presetClass="emph" presetSubtype="0" fill="hold" grpId="0" nodeType="withEffect">
                                  <p:stCondLst>
                                    <p:cond delay="0"/>
                                  </p:stCondLst>
                                  <p:childTnLst>
                                    <p:animEffect transition="out" filter="fade">
                                      <p:cBhvr>
                                        <p:cTn id="20" dur="1500" tmFilter="0, 0; .2, .5; .8, .5; 1, 0"/>
                                        <p:tgtEl>
                                          <p:spTgt spid="16"/>
                                        </p:tgtEl>
                                      </p:cBhvr>
                                    </p:animEffect>
                                    <p:animScale>
                                      <p:cBhvr>
                                        <p:cTn id="21" dur="750" autoRev="1" fill="hold"/>
                                        <p:tgtEl>
                                          <p:spTgt spid="1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2" nodeType="clickEffect">
                                  <p:stCondLst>
                                    <p:cond delay="0"/>
                                  </p:stCondLst>
                                  <p:childTnLst>
                                    <p:set>
                                      <p:cBhvr>
                                        <p:cTn id="25"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6" grpId="0" animBg="1"/>
      <p:bldP spid="16" grpId="1" animBg="1"/>
      <p:bldP spid="16"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D-Zoom (Digital Zoom)</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98312ADF-9894-A97A-17EC-27B7F0979483}"/>
              </a:ext>
            </a:extLst>
          </p:cNvPr>
          <p:cNvSpPr txBox="1"/>
          <p:nvPr/>
        </p:nvSpPr>
        <p:spPr>
          <a:xfrm>
            <a:off x="833582" y="1955713"/>
            <a:ext cx="4027176" cy="2031325"/>
          </a:xfrm>
          <a:prstGeom prst="rect">
            <a:avLst/>
          </a:prstGeom>
          <a:noFill/>
        </p:spPr>
        <p:txBody>
          <a:bodyPr wrap="square" rtlCol="0">
            <a:spAutoFit/>
          </a:bodyPr>
          <a:lstStyle/>
          <a:p>
            <a:r>
              <a:rPr lang="en-GB" dirty="0"/>
              <a:t>Digital Zoom is available in X2 and X4</a:t>
            </a:r>
          </a:p>
          <a:p>
            <a:endParaRPr lang="en-GB" dirty="0"/>
          </a:p>
          <a:p>
            <a:r>
              <a:rPr lang="en-GB" dirty="0"/>
              <a:t>The current D-Zoom level will be displayed in the top right corner</a:t>
            </a:r>
          </a:p>
          <a:p>
            <a:endParaRPr lang="en-GB" dirty="0"/>
          </a:p>
          <a:p>
            <a:r>
              <a:rPr lang="en-GB" dirty="0"/>
              <a:t>Pressing the D-Zoom Button will cycle through 2X 4X and None</a:t>
            </a:r>
          </a:p>
        </p:txBody>
      </p:sp>
      <p:pic>
        <p:nvPicPr>
          <p:cNvPr id="4" name="Picture 3">
            <a:extLst>
              <a:ext uri="{FF2B5EF4-FFF2-40B4-BE49-F238E27FC236}">
                <a16:creationId xmlns:a16="http://schemas.microsoft.com/office/drawing/2014/main" id="{343363C0-37C2-187E-E2AC-DFCE17DE3F9E}"/>
              </a:ext>
            </a:extLst>
          </p:cNvPr>
          <p:cNvPicPr>
            <a:picLocks noChangeAspect="1"/>
          </p:cNvPicPr>
          <p:nvPr/>
        </p:nvPicPr>
        <p:blipFill>
          <a:blip r:embed="rId4"/>
          <a:stretch>
            <a:fillRect/>
          </a:stretch>
        </p:blipFill>
        <p:spPr>
          <a:xfrm>
            <a:off x="5066767" y="1955714"/>
            <a:ext cx="6515294" cy="3665703"/>
          </a:xfrm>
          <a:prstGeom prst="rect">
            <a:avLst/>
          </a:prstGeom>
        </p:spPr>
      </p:pic>
      <p:sp>
        <p:nvSpPr>
          <p:cNvPr id="9" name="Oval 8">
            <a:extLst>
              <a:ext uri="{FF2B5EF4-FFF2-40B4-BE49-F238E27FC236}">
                <a16:creationId xmlns:a16="http://schemas.microsoft.com/office/drawing/2014/main" id="{EB93DB5B-8AAE-86B7-65BF-6E8E696006AD}"/>
              </a:ext>
            </a:extLst>
          </p:cNvPr>
          <p:cNvSpPr/>
          <p:nvPr/>
        </p:nvSpPr>
        <p:spPr>
          <a:xfrm>
            <a:off x="9983099" y="1709904"/>
            <a:ext cx="1288084" cy="8459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3DA34FC0-97B7-9C7B-30CA-9AACF951E29C}"/>
              </a:ext>
            </a:extLst>
          </p:cNvPr>
          <p:cNvPicPr>
            <a:picLocks noChangeAspect="1"/>
          </p:cNvPicPr>
          <p:nvPr/>
        </p:nvPicPr>
        <p:blipFill>
          <a:blip r:embed="rId5"/>
          <a:stretch>
            <a:fillRect/>
          </a:stretch>
        </p:blipFill>
        <p:spPr>
          <a:xfrm>
            <a:off x="5456631" y="1955712"/>
            <a:ext cx="6125430" cy="2048161"/>
          </a:xfrm>
          <a:prstGeom prst="rect">
            <a:avLst/>
          </a:prstGeom>
        </p:spPr>
      </p:pic>
      <p:pic>
        <p:nvPicPr>
          <p:cNvPr id="16" name="Picture 15">
            <a:extLst>
              <a:ext uri="{FF2B5EF4-FFF2-40B4-BE49-F238E27FC236}">
                <a16:creationId xmlns:a16="http://schemas.microsoft.com/office/drawing/2014/main" id="{72719401-3234-ACEA-5EDA-89E3F970747F}"/>
              </a:ext>
            </a:extLst>
          </p:cNvPr>
          <p:cNvPicPr>
            <a:picLocks noChangeAspect="1"/>
          </p:cNvPicPr>
          <p:nvPr/>
        </p:nvPicPr>
        <p:blipFill>
          <a:blip r:embed="rId6"/>
          <a:stretch>
            <a:fillRect/>
          </a:stretch>
        </p:blipFill>
        <p:spPr>
          <a:xfrm>
            <a:off x="4678925" y="2976537"/>
            <a:ext cx="5696745" cy="2010056"/>
          </a:xfrm>
          <a:prstGeom prst="rect">
            <a:avLst/>
          </a:prstGeom>
        </p:spPr>
      </p:pic>
      <p:pic>
        <p:nvPicPr>
          <p:cNvPr id="18" name="Picture 17">
            <a:extLst>
              <a:ext uri="{FF2B5EF4-FFF2-40B4-BE49-F238E27FC236}">
                <a16:creationId xmlns:a16="http://schemas.microsoft.com/office/drawing/2014/main" id="{CE038269-F8E3-ADB1-20A1-EB8179D43B1B}"/>
              </a:ext>
            </a:extLst>
          </p:cNvPr>
          <p:cNvPicPr>
            <a:picLocks noChangeAspect="1"/>
          </p:cNvPicPr>
          <p:nvPr/>
        </p:nvPicPr>
        <p:blipFill>
          <a:blip r:embed="rId7"/>
          <a:stretch>
            <a:fillRect/>
          </a:stretch>
        </p:blipFill>
        <p:spPr>
          <a:xfrm>
            <a:off x="4036997" y="4016230"/>
            <a:ext cx="5715798" cy="2105319"/>
          </a:xfrm>
          <a:prstGeom prst="rect">
            <a:avLst/>
          </a:prstGeom>
        </p:spPr>
      </p:pic>
    </p:spTree>
    <p:extLst>
      <p:ext uri="{BB962C8B-B14F-4D97-AF65-F5344CB8AC3E}">
        <p14:creationId xmlns:p14="http://schemas.microsoft.com/office/powerpoint/2010/main" val="206219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26" presetClass="emph" presetSubtype="0" fill="hold" grpId="0" nodeType="withEffect">
                                  <p:stCondLst>
                                    <p:cond delay="0"/>
                                  </p:stCondLst>
                                  <p:childTnLst>
                                    <p:animEffect transition="out" filter="fade">
                                      <p:cBhvr>
                                        <p:cTn id="13" dur="1500" tmFilter="0, 0; .2, .5; .8, .5; 1, 0"/>
                                        <p:tgtEl>
                                          <p:spTgt spid="9"/>
                                        </p:tgtEl>
                                      </p:cBhvr>
                                    </p:animEffect>
                                    <p:animScale>
                                      <p:cBhvr>
                                        <p:cTn id="14" dur="750" autoRev="1" fill="hold"/>
                                        <p:tgtEl>
                                          <p:spTgt spid="9"/>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 presetClass="exit" presetSubtype="0" fill="hold" nodeType="withEffect">
                                  <p:stCondLst>
                                    <p:cond delay="0"/>
                                  </p:stCondLst>
                                  <p:childTnLst>
                                    <p:set>
                                      <p:cBhvr>
                                        <p:cTn id="21" dur="1" fill="hold">
                                          <p:stCondLst>
                                            <p:cond delay="0"/>
                                          </p:stCondLst>
                                        </p:cTn>
                                        <p:tgtEl>
                                          <p:spTgt spid="4"/>
                                        </p:tgtEl>
                                        <p:attrNameLst>
                                          <p:attrName>style.visibility</p:attrName>
                                        </p:attrNameLst>
                                      </p:cBhvr>
                                      <p:to>
                                        <p:strVal val="hidden"/>
                                      </p:to>
                                    </p:set>
                                  </p:childTnLst>
                                </p:cTn>
                              </p:par>
                              <p:par>
                                <p:cTn id="22" presetID="1" presetClass="exit" presetSubtype="0" fill="hold" grpId="2" nodeType="withEffect">
                                  <p:stCondLst>
                                    <p:cond delay="0"/>
                                  </p:stCondLst>
                                  <p:childTnLst>
                                    <p:set>
                                      <p:cBhvr>
                                        <p:cTn id="23" dur="1" fill="hold">
                                          <p:stCondLst>
                                            <p:cond delay="0"/>
                                          </p:stCondLst>
                                        </p:cTn>
                                        <p:tgtEl>
                                          <p:spTgt spid="9"/>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500"/>
                            </p:stCondLst>
                            <p:childTnLst>
                              <p:par>
                                <p:cTn id="28" presetID="10" presetClass="entr" presetSubtype="0" fill="hold" nodeType="after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OOI (Objects of Interest)</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754782" y="1731555"/>
            <a:ext cx="10424846" cy="830997"/>
          </a:xfrm>
          <a:prstGeom prst="rect">
            <a:avLst/>
          </a:prstGeom>
          <a:noFill/>
        </p:spPr>
        <p:txBody>
          <a:bodyPr wrap="square" rtlCol="0">
            <a:spAutoFit/>
          </a:bodyPr>
          <a:lstStyle/>
          <a:p>
            <a:r>
              <a:rPr lang="en-GB" sz="2400" dirty="0"/>
              <a:t>Objects of interest can be sent to the system via the BMS or manually entered by the OTAS user.</a:t>
            </a:r>
          </a:p>
        </p:txBody>
      </p:sp>
      <p:pic>
        <p:nvPicPr>
          <p:cNvPr id="11" name="Picture 10" descr="A group of trees in a snowy forest&#10;&#10;Description automatically generated">
            <a:extLst>
              <a:ext uri="{FF2B5EF4-FFF2-40B4-BE49-F238E27FC236}">
                <a16:creationId xmlns:a16="http://schemas.microsoft.com/office/drawing/2014/main" id="{DB629976-9575-B54C-996F-2A03AE4250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0546" y="2439169"/>
            <a:ext cx="6647264" cy="3747334"/>
          </a:xfrm>
          <a:prstGeom prst="rect">
            <a:avLst/>
          </a:prstGeom>
        </p:spPr>
      </p:pic>
      <p:sp>
        <p:nvSpPr>
          <p:cNvPr id="12" name="TextBox 11">
            <a:extLst>
              <a:ext uri="{FF2B5EF4-FFF2-40B4-BE49-F238E27FC236}">
                <a16:creationId xmlns:a16="http://schemas.microsoft.com/office/drawing/2014/main" id="{8FAC959F-FF93-7C65-16F5-F58D8009E3F2}"/>
              </a:ext>
            </a:extLst>
          </p:cNvPr>
          <p:cNvSpPr txBox="1"/>
          <p:nvPr/>
        </p:nvSpPr>
        <p:spPr>
          <a:xfrm>
            <a:off x="679578" y="3124917"/>
            <a:ext cx="3478536" cy="830997"/>
          </a:xfrm>
          <a:prstGeom prst="rect">
            <a:avLst/>
          </a:prstGeom>
          <a:noFill/>
        </p:spPr>
        <p:txBody>
          <a:bodyPr wrap="square" rtlCol="0">
            <a:spAutoFit/>
          </a:bodyPr>
          <a:lstStyle/>
          <a:p>
            <a:r>
              <a:rPr lang="en-GB" sz="2400" dirty="0"/>
              <a:t>From the menu, select OOI on the bottom</a:t>
            </a:r>
          </a:p>
        </p:txBody>
      </p:sp>
      <p:sp>
        <p:nvSpPr>
          <p:cNvPr id="13" name="Oval 12">
            <a:extLst>
              <a:ext uri="{FF2B5EF4-FFF2-40B4-BE49-F238E27FC236}">
                <a16:creationId xmlns:a16="http://schemas.microsoft.com/office/drawing/2014/main" id="{9EC0CCA6-9781-F213-B21D-23E1CA6446A0}"/>
              </a:ext>
            </a:extLst>
          </p:cNvPr>
          <p:cNvSpPr/>
          <p:nvPr/>
        </p:nvSpPr>
        <p:spPr>
          <a:xfrm>
            <a:off x="7350543" y="5755907"/>
            <a:ext cx="821305" cy="61172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screen shot of a computer&#10;&#10;Description automatically generated">
            <a:extLst>
              <a:ext uri="{FF2B5EF4-FFF2-40B4-BE49-F238E27FC236}">
                <a16:creationId xmlns:a16="http://schemas.microsoft.com/office/drawing/2014/main" id="{E3619C45-0686-263F-7F02-322C57165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0546" y="2447302"/>
            <a:ext cx="6647264" cy="3731068"/>
          </a:xfrm>
          <a:prstGeom prst="rect">
            <a:avLst/>
          </a:prstGeom>
        </p:spPr>
      </p:pic>
      <p:sp>
        <p:nvSpPr>
          <p:cNvPr id="18" name="Oval 17">
            <a:extLst>
              <a:ext uri="{FF2B5EF4-FFF2-40B4-BE49-F238E27FC236}">
                <a16:creationId xmlns:a16="http://schemas.microsoft.com/office/drawing/2014/main" id="{AAB851A8-5889-9AD1-B822-BA0B6B5C8E0D}"/>
              </a:ext>
            </a:extLst>
          </p:cNvPr>
          <p:cNvSpPr/>
          <p:nvPr/>
        </p:nvSpPr>
        <p:spPr>
          <a:xfrm>
            <a:off x="6184282" y="5755907"/>
            <a:ext cx="821305" cy="61172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0C038BF4-B897-3F88-A804-0D79FDEF2FD6}"/>
              </a:ext>
            </a:extLst>
          </p:cNvPr>
          <p:cNvSpPr txBox="1"/>
          <p:nvPr/>
        </p:nvSpPr>
        <p:spPr>
          <a:xfrm>
            <a:off x="754782" y="4518279"/>
            <a:ext cx="3478536" cy="830997"/>
          </a:xfrm>
          <a:prstGeom prst="rect">
            <a:avLst/>
          </a:prstGeom>
          <a:noFill/>
        </p:spPr>
        <p:txBody>
          <a:bodyPr wrap="square" rtlCol="0">
            <a:spAutoFit/>
          </a:bodyPr>
          <a:lstStyle/>
          <a:p>
            <a:r>
              <a:rPr lang="en-GB" sz="2400" dirty="0"/>
              <a:t>Select BMS List and the OOI will appear </a:t>
            </a:r>
          </a:p>
        </p:txBody>
      </p:sp>
    </p:spTree>
    <p:extLst>
      <p:ext uri="{BB962C8B-B14F-4D97-AF65-F5344CB8AC3E}">
        <p14:creationId xmlns:p14="http://schemas.microsoft.com/office/powerpoint/2010/main" val="352710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1"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26" presetClass="emph" presetSubtype="0" fill="hold" grpId="0" nodeType="withEffect">
                                  <p:stCondLst>
                                    <p:cond delay="0"/>
                                  </p:stCondLst>
                                  <p:childTnLst>
                                    <p:animEffect transition="out" filter="fade">
                                      <p:cBhvr>
                                        <p:cTn id="16" dur="1500" tmFilter="0, 0; .2, .5; .8, .5; 1, 0"/>
                                        <p:tgtEl>
                                          <p:spTgt spid="13"/>
                                        </p:tgtEl>
                                      </p:cBhvr>
                                    </p:animEffect>
                                    <p:animScale>
                                      <p:cBhvr>
                                        <p:cTn id="17" dur="750" autoRev="1" fill="hold"/>
                                        <p:tgtEl>
                                          <p:spTgt spid="1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 presetClass="exit" presetSubtype="0" fill="hold" grpId="2" nodeType="withEffect">
                                  <p:stCondLst>
                                    <p:cond delay="0"/>
                                  </p:stCondLst>
                                  <p:childTnLst>
                                    <p:set>
                                      <p:cBhvr>
                                        <p:cTn id="27" dur="1" fill="hold">
                                          <p:stCondLst>
                                            <p:cond delay="0"/>
                                          </p:stCondLst>
                                        </p:cTn>
                                        <p:tgtEl>
                                          <p:spTgt spid="13"/>
                                        </p:tgtEl>
                                        <p:attrNameLst>
                                          <p:attrName>style.visibility</p:attrName>
                                        </p:attrNameLst>
                                      </p:cBhvr>
                                      <p:to>
                                        <p:strVal val="hidden"/>
                                      </p:to>
                                    </p:set>
                                  </p:childTnLst>
                                </p:cTn>
                              </p:par>
                              <p:par>
                                <p:cTn id="28" presetID="10" presetClass="entr" presetSubtype="0" fill="hold" grpId="1"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26" presetClass="emph" presetSubtype="0" fill="hold" grpId="0" nodeType="withEffect">
                                  <p:stCondLst>
                                    <p:cond delay="0"/>
                                  </p:stCondLst>
                                  <p:childTnLst>
                                    <p:animEffect transition="out" filter="fade">
                                      <p:cBhvr>
                                        <p:cTn id="32" dur="1500" tmFilter="0, 0; .2, .5; .8, .5; 1, 0"/>
                                        <p:tgtEl>
                                          <p:spTgt spid="18"/>
                                        </p:tgtEl>
                                      </p:cBhvr>
                                    </p:animEffect>
                                    <p:animScale>
                                      <p:cBhvr>
                                        <p:cTn id="33" dur="7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3" grpId="1" animBg="1"/>
      <p:bldP spid="13" grpId="2" animBg="1"/>
      <p:bldP spid="18" grpId="0" animBg="1"/>
      <p:bldP spid="18" grpId="1"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OOI (Objects of Interest)</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19</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3" name="Table 12">
            <a:extLst>
              <a:ext uri="{FF2B5EF4-FFF2-40B4-BE49-F238E27FC236}">
                <a16:creationId xmlns:a16="http://schemas.microsoft.com/office/drawing/2014/main" id="{5B81677A-C490-4C93-EE26-2267FADEBA05}"/>
              </a:ext>
            </a:extLst>
          </p:cNvPr>
          <p:cNvGraphicFramePr>
            <a:graphicFrameLocks noGrp="1"/>
          </p:cNvGraphicFramePr>
          <p:nvPr>
            <p:extLst>
              <p:ext uri="{D42A27DB-BD31-4B8C-83A1-F6EECF244321}">
                <p14:modId xmlns:p14="http://schemas.microsoft.com/office/powerpoint/2010/main" val="3256211077"/>
              </p:ext>
            </p:extLst>
          </p:nvPr>
        </p:nvGraphicFramePr>
        <p:xfrm>
          <a:off x="207940" y="1676022"/>
          <a:ext cx="5728087" cy="4296071"/>
        </p:xfrm>
        <a:graphic>
          <a:graphicData uri="http://schemas.openxmlformats.org/drawingml/2006/table">
            <a:tbl>
              <a:tblPr firstRow="1" bandRow="1">
                <a:tableStyleId>{5C22544A-7EE6-4342-B048-85BDC9FD1C3A}</a:tableStyleId>
              </a:tblPr>
              <a:tblGrid>
                <a:gridCol w="1502596">
                  <a:extLst>
                    <a:ext uri="{9D8B030D-6E8A-4147-A177-3AD203B41FA5}">
                      <a16:colId xmlns:a16="http://schemas.microsoft.com/office/drawing/2014/main" val="3156513310"/>
                    </a:ext>
                  </a:extLst>
                </a:gridCol>
                <a:gridCol w="1376412">
                  <a:extLst>
                    <a:ext uri="{9D8B030D-6E8A-4147-A177-3AD203B41FA5}">
                      <a16:colId xmlns:a16="http://schemas.microsoft.com/office/drawing/2014/main" val="659060855"/>
                    </a:ext>
                  </a:extLst>
                </a:gridCol>
                <a:gridCol w="2849079">
                  <a:extLst>
                    <a:ext uri="{9D8B030D-6E8A-4147-A177-3AD203B41FA5}">
                      <a16:colId xmlns:a16="http://schemas.microsoft.com/office/drawing/2014/main" val="2190140713"/>
                    </a:ext>
                  </a:extLst>
                </a:gridCol>
              </a:tblGrid>
              <a:tr h="396299">
                <a:tc>
                  <a:txBody>
                    <a:bodyPr/>
                    <a:lstStyle/>
                    <a:p>
                      <a:r>
                        <a:rPr lang="en-GB" sz="1500" dirty="0"/>
                        <a:t>Button</a:t>
                      </a:r>
                    </a:p>
                  </a:txBody>
                  <a:tcPr/>
                </a:tc>
                <a:tc>
                  <a:txBody>
                    <a:bodyPr/>
                    <a:lstStyle/>
                    <a:p>
                      <a:r>
                        <a:rPr lang="en-GB" sz="1500" dirty="0"/>
                        <a:t>Action</a:t>
                      </a:r>
                    </a:p>
                  </a:txBody>
                  <a:tcPr/>
                </a:tc>
                <a:tc>
                  <a:txBody>
                    <a:bodyPr/>
                    <a:lstStyle/>
                    <a:p>
                      <a:r>
                        <a:rPr lang="en-GB" sz="1500" dirty="0"/>
                        <a:t>Description</a:t>
                      </a:r>
                    </a:p>
                  </a:txBody>
                  <a:tcPr/>
                </a:tc>
                <a:extLst>
                  <a:ext uri="{0D108BD9-81ED-4DB2-BD59-A6C34878D82A}">
                    <a16:rowId xmlns:a16="http://schemas.microsoft.com/office/drawing/2014/main" val="3780121525"/>
                  </a:ext>
                </a:extLst>
              </a:tr>
              <a:tr h="1009748">
                <a:tc>
                  <a:txBody>
                    <a:bodyPr/>
                    <a:lstStyle/>
                    <a:p>
                      <a:endParaRPr lang="en-GB" sz="1400" dirty="0"/>
                    </a:p>
                    <a:p>
                      <a:endParaRPr lang="en-GB" sz="1400" dirty="0"/>
                    </a:p>
                    <a:p>
                      <a:endParaRPr lang="en-GB" sz="1400" dirty="0"/>
                    </a:p>
                    <a:p>
                      <a:endParaRPr lang="en-GB" sz="1400" dirty="0"/>
                    </a:p>
                  </a:txBody>
                  <a:tcPr/>
                </a:tc>
                <a:tc>
                  <a:txBody>
                    <a:bodyPr/>
                    <a:lstStyle/>
                    <a:p>
                      <a:r>
                        <a:rPr lang="en-GB" sz="1400" dirty="0"/>
                        <a:t>Move up the list</a:t>
                      </a:r>
                    </a:p>
                  </a:txBody>
                  <a:tcPr anchor="ctr"/>
                </a:tc>
                <a:tc>
                  <a:txBody>
                    <a:bodyPr/>
                    <a:lstStyle/>
                    <a:p>
                      <a:r>
                        <a:rPr lang="en-GB" sz="1400" dirty="0"/>
                        <a:t>This move the selection of a particular point in the list of points</a:t>
                      </a:r>
                    </a:p>
                  </a:txBody>
                  <a:tcPr anchor="ctr"/>
                </a:tc>
                <a:extLst>
                  <a:ext uri="{0D108BD9-81ED-4DB2-BD59-A6C34878D82A}">
                    <a16:rowId xmlns:a16="http://schemas.microsoft.com/office/drawing/2014/main" val="1024400409"/>
                  </a:ext>
                </a:extLst>
              </a:tr>
              <a:tr h="783772">
                <a:tc>
                  <a:txBody>
                    <a:bodyPr/>
                    <a:lstStyle/>
                    <a:p>
                      <a:endParaRPr lang="en-GB" sz="1400" dirty="0"/>
                    </a:p>
                    <a:p>
                      <a:endParaRPr lang="en-GB" sz="1400" dirty="0"/>
                    </a:p>
                    <a:p>
                      <a:endParaRPr lang="en-GB" sz="1400" dirty="0"/>
                    </a:p>
                    <a:p>
                      <a:endParaRPr lang="en-GB" sz="1400" dirty="0"/>
                    </a:p>
                  </a:txBody>
                  <a:tcPr/>
                </a:tc>
                <a:tc>
                  <a:txBody>
                    <a:bodyPr/>
                    <a:lstStyle/>
                    <a:p>
                      <a:r>
                        <a:rPr lang="en-GB" sz="1400" dirty="0"/>
                        <a:t>Move down the list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This move the selection of a particular point in the list of points</a:t>
                      </a:r>
                    </a:p>
                    <a:p>
                      <a:endParaRPr lang="en-GB" sz="1400" dirty="0"/>
                    </a:p>
                  </a:txBody>
                  <a:tcPr anchor="ctr"/>
                </a:tc>
                <a:extLst>
                  <a:ext uri="{0D108BD9-81ED-4DB2-BD59-A6C34878D82A}">
                    <a16:rowId xmlns:a16="http://schemas.microsoft.com/office/drawing/2014/main" val="229836964"/>
                  </a:ext>
                </a:extLst>
              </a:tr>
              <a:tr h="0">
                <a:tc>
                  <a:txBody>
                    <a:bodyPr/>
                    <a:lstStyle/>
                    <a:p>
                      <a:endParaRPr lang="en-GB" sz="1400" dirty="0"/>
                    </a:p>
                    <a:p>
                      <a:endParaRPr lang="en-GB" sz="1400" dirty="0"/>
                    </a:p>
                    <a:p>
                      <a:endParaRPr lang="en-GB" sz="1400" dirty="0"/>
                    </a:p>
                    <a:p>
                      <a:endParaRPr lang="en-GB" sz="1400" dirty="0"/>
                    </a:p>
                    <a:p>
                      <a:endParaRPr lang="en-GB" sz="1400" dirty="0"/>
                    </a:p>
                  </a:txBody>
                  <a:tcPr/>
                </a:tc>
                <a:tc>
                  <a:txBody>
                    <a:bodyPr/>
                    <a:lstStyle/>
                    <a:p>
                      <a:r>
                        <a:rPr lang="en-GB" sz="1400" dirty="0"/>
                        <a:t>Add OOI</a:t>
                      </a:r>
                    </a:p>
                  </a:txBody>
                  <a:tcPr anchor="ctr"/>
                </a:tc>
                <a:tc>
                  <a:txBody>
                    <a:bodyPr/>
                    <a:lstStyle/>
                    <a:p>
                      <a:r>
                        <a:rPr lang="en-GB" sz="1400" dirty="0"/>
                        <a:t>Points can be added manually in Geo or Polar format</a:t>
                      </a:r>
                      <a:br>
                        <a:rPr lang="en-GB" sz="1400" dirty="0"/>
                      </a:br>
                      <a:r>
                        <a:rPr lang="en-GB" sz="1400" dirty="0"/>
                        <a:t>(further information on next slide)</a:t>
                      </a:r>
                    </a:p>
                  </a:txBody>
                  <a:tcPr anchor="ctr"/>
                </a:tc>
                <a:extLst>
                  <a:ext uri="{0D108BD9-81ED-4DB2-BD59-A6C34878D82A}">
                    <a16:rowId xmlns:a16="http://schemas.microsoft.com/office/drawing/2014/main" val="3899594907"/>
                  </a:ext>
                </a:extLst>
              </a:tr>
              <a:tr h="786904">
                <a:tc>
                  <a:txBody>
                    <a:bodyPr/>
                    <a:lstStyle/>
                    <a:p>
                      <a:endParaRPr lang="en-GB" sz="1400" dirty="0"/>
                    </a:p>
                  </a:txBody>
                  <a:tcPr/>
                </a:tc>
                <a:tc>
                  <a:txBody>
                    <a:bodyPr/>
                    <a:lstStyle/>
                    <a:p>
                      <a:r>
                        <a:rPr lang="en-GB" sz="1400" dirty="0"/>
                        <a:t>Select OOI to Edit</a:t>
                      </a:r>
                    </a:p>
                  </a:txBody>
                  <a:tcPr anchor="ctr"/>
                </a:tc>
                <a:tc>
                  <a:txBody>
                    <a:bodyPr/>
                    <a:lstStyle/>
                    <a:p>
                      <a:r>
                        <a:rPr lang="en-GB" sz="1400" dirty="0"/>
                        <a:t>This will select a specific OOI to be either edited or viewed</a:t>
                      </a:r>
                    </a:p>
                  </a:txBody>
                  <a:tcPr anchor="ctr"/>
                </a:tc>
                <a:extLst>
                  <a:ext uri="{0D108BD9-81ED-4DB2-BD59-A6C34878D82A}">
                    <a16:rowId xmlns:a16="http://schemas.microsoft.com/office/drawing/2014/main" val="1819120875"/>
                  </a:ext>
                </a:extLst>
              </a:tr>
            </a:tbl>
          </a:graphicData>
        </a:graphic>
      </p:graphicFrame>
      <p:pic>
        <p:nvPicPr>
          <p:cNvPr id="9" name="Picture 8" descr="A black button with white text&#10;&#10;Description automatically generated">
            <a:extLst>
              <a:ext uri="{FF2B5EF4-FFF2-40B4-BE49-F238E27FC236}">
                <a16:creationId xmlns:a16="http://schemas.microsoft.com/office/drawing/2014/main" id="{69A1FCDD-F829-BC74-E709-50B86CA92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78" y="2221425"/>
            <a:ext cx="1085850" cy="523875"/>
          </a:xfrm>
          <a:prstGeom prst="rect">
            <a:avLst/>
          </a:prstGeom>
        </p:spPr>
      </p:pic>
      <p:pic>
        <p:nvPicPr>
          <p:cNvPr id="12" name="Picture 11" descr="A black and white sign&#10;&#10;Description automatically generated">
            <a:extLst>
              <a:ext uri="{FF2B5EF4-FFF2-40B4-BE49-F238E27FC236}">
                <a16:creationId xmlns:a16="http://schemas.microsoft.com/office/drawing/2014/main" id="{A242A826-317B-B646-99D1-2360CE565B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78" y="3319233"/>
            <a:ext cx="1104900" cy="504825"/>
          </a:xfrm>
          <a:prstGeom prst="rect">
            <a:avLst/>
          </a:prstGeom>
        </p:spPr>
      </p:pic>
      <p:pic>
        <p:nvPicPr>
          <p:cNvPr id="14" name="Picture 13" descr="A black and white text&#10;&#10;Description automatically generated">
            <a:extLst>
              <a:ext uri="{FF2B5EF4-FFF2-40B4-BE49-F238E27FC236}">
                <a16:creationId xmlns:a16="http://schemas.microsoft.com/office/drawing/2014/main" id="{56CA0695-AA22-8159-3218-28C749A31B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952" y="5316343"/>
            <a:ext cx="1104900" cy="504825"/>
          </a:xfrm>
          <a:prstGeom prst="rect">
            <a:avLst/>
          </a:prstGeom>
        </p:spPr>
      </p:pic>
      <p:pic>
        <p:nvPicPr>
          <p:cNvPr id="16" name="Picture 15" descr="A black and white sign with white text&#10;&#10;Description automatically generated">
            <a:extLst>
              <a:ext uri="{FF2B5EF4-FFF2-40B4-BE49-F238E27FC236}">
                <a16:creationId xmlns:a16="http://schemas.microsoft.com/office/drawing/2014/main" id="{49F080FA-FC9C-AC9B-BE3E-0C7E8FD45F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715" y="4307211"/>
            <a:ext cx="1114425" cy="504825"/>
          </a:xfrm>
          <a:prstGeom prst="rect">
            <a:avLst/>
          </a:prstGeom>
        </p:spPr>
      </p:pic>
      <p:graphicFrame>
        <p:nvGraphicFramePr>
          <p:cNvPr id="19" name="Table 12">
            <a:extLst>
              <a:ext uri="{FF2B5EF4-FFF2-40B4-BE49-F238E27FC236}">
                <a16:creationId xmlns:a16="http://schemas.microsoft.com/office/drawing/2014/main" id="{596B231F-E0EB-6F9B-C0BD-E87BB6CF395E}"/>
              </a:ext>
            </a:extLst>
          </p:cNvPr>
          <p:cNvGraphicFramePr>
            <a:graphicFrameLocks noGrp="1"/>
          </p:cNvGraphicFramePr>
          <p:nvPr>
            <p:extLst>
              <p:ext uri="{D42A27DB-BD31-4B8C-83A1-F6EECF244321}">
                <p14:modId xmlns:p14="http://schemas.microsoft.com/office/powerpoint/2010/main" val="1301215295"/>
              </p:ext>
            </p:extLst>
          </p:nvPr>
        </p:nvGraphicFramePr>
        <p:xfrm>
          <a:off x="6218985" y="1676022"/>
          <a:ext cx="5728087" cy="4296071"/>
        </p:xfrm>
        <a:graphic>
          <a:graphicData uri="http://schemas.openxmlformats.org/drawingml/2006/table">
            <a:tbl>
              <a:tblPr firstRow="1" bandRow="1">
                <a:tableStyleId>{5C22544A-7EE6-4342-B048-85BDC9FD1C3A}</a:tableStyleId>
              </a:tblPr>
              <a:tblGrid>
                <a:gridCol w="1502596">
                  <a:extLst>
                    <a:ext uri="{9D8B030D-6E8A-4147-A177-3AD203B41FA5}">
                      <a16:colId xmlns:a16="http://schemas.microsoft.com/office/drawing/2014/main" val="3156513310"/>
                    </a:ext>
                  </a:extLst>
                </a:gridCol>
                <a:gridCol w="1376412">
                  <a:extLst>
                    <a:ext uri="{9D8B030D-6E8A-4147-A177-3AD203B41FA5}">
                      <a16:colId xmlns:a16="http://schemas.microsoft.com/office/drawing/2014/main" val="659060855"/>
                    </a:ext>
                  </a:extLst>
                </a:gridCol>
                <a:gridCol w="2849079">
                  <a:extLst>
                    <a:ext uri="{9D8B030D-6E8A-4147-A177-3AD203B41FA5}">
                      <a16:colId xmlns:a16="http://schemas.microsoft.com/office/drawing/2014/main" val="2190140713"/>
                    </a:ext>
                  </a:extLst>
                </a:gridCol>
              </a:tblGrid>
              <a:tr h="396299">
                <a:tc>
                  <a:txBody>
                    <a:bodyPr/>
                    <a:lstStyle/>
                    <a:p>
                      <a:r>
                        <a:rPr lang="en-GB" sz="1500" dirty="0"/>
                        <a:t>Button</a:t>
                      </a:r>
                    </a:p>
                  </a:txBody>
                  <a:tcPr/>
                </a:tc>
                <a:tc>
                  <a:txBody>
                    <a:bodyPr/>
                    <a:lstStyle/>
                    <a:p>
                      <a:r>
                        <a:rPr lang="en-GB" sz="1500" dirty="0"/>
                        <a:t>Action</a:t>
                      </a:r>
                    </a:p>
                  </a:txBody>
                  <a:tcPr/>
                </a:tc>
                <a:tc>
                  <a:txBody>
                    <a:bodyPr/>
                    <a:lstStyle/>
                    <a:p>
                      <a:r>
                        <a:rPr lang="en-GB" sz="1500" dirty="0"/>
                        <a:t>Description</a:t>
                      </a:r>
                    </a:p>
                  </a:txBody>
                  <a:tcPr/>
                </a:tc>
                <a:extLst>
                  <a:ext uri="{0D108BD9-81ED-4DB2-BD59-A6C34878D82A}">
                    <a16:rowId xmlns:a16="http://schemas.microsoft.com/office/drawing/2014/main" val="3780121525"/>
                  </a:ext>
                </a:extLst>
              </a:tr>
              <a:tr h="1009748">
                <a:tc>
                  <a:txBody>
                    <a:bodyPr/>
                    <a:lstStyle/>
                    <a:p>
                      <a:endParaRPr lang="en-GB" sz="1400" dirty="0"/>
                    </a:p>
                    <a:p>
                      <a:endParaRPr lang="en-GB" sz="1400" dirty="0"/>
                    </a:p>
                    <a:p>
                      <a:endParaRPr lang="en-GB" sz="1400" dirty="0"/>
                    </a:p>
                    <a:p>
                      <a:endParaRPr lang="en-GB" sz="1400" dirty="0"/>
                    </a:p>
                  </a:txBody>
                  <a:tcPr/>
                </a:tc>
                <a:tc>
                  <a:txBody>
                    <a:bodyPr/>
                    <a:lstStyle/>
                    <a:p>
                      <a:r>
                        <a:rPr lang="en-GB" sz="1400" dirty="0"/>
                        <a:t>Exits the OOI menu</a:t>
                      </a:r>
                    </a:p>
                  </a:txBody>
                  <a:tcPr anchor="ctr"/>
                </a:tc>
                <a:tc>
                  <a:txBody>
                    <a:bodyPr/>
                    <a:lstStyle/>
                    <a:p>
                      <a:endParaRPr lang="en-GB" sz="1400" dirty="0"/>
                    </a:p>
                  </a:txBody>
                  <a:tcPr anchor="ctr"/>
                </a:tc>
                <a:extLst>
                  <a:ext uri="{0D108BD9-81ED-4DB2-BD59-A6C34878D82A}">
                    <a16:rowId xmlns:a16="http://schemas.microsoft.com/office/drawing/2014/main" val="1024400409"/>
                  </a:ext>
                </a:extLst>
              </a:tr>
              <a:tr h="783772">
                <a:tc>
                  <a:txBody>
                    <a:bodyPr/>
                    <a:lstStyle/>
                    <a:p>
                      <a:endParaRPr lang="en-GB" sz="1400" dirty="0"/>
                    </a:p>
                    <a:p>
                      <a:endParaRPr lang="en-GB" sz="1400" dirty="0"/>
                    </a:p>
                    <a:p>
                      <a:endParaRPr lang="en-GB" sz="1400" dirty="0"/>
                    </a:p>
                    <a:p>
                      <a:endParaRPr lang="en-GB" sz="1400" dirty="0"/>
                    </a:p>
                  </a:txBody>
                  <a:tcPr/>
                </a:tc>
                <a:tc>
                  <a:txBody>
                    <a:bodyPr/>
                    <a:lstStyle/>
                    <a:p>
                      <a:r>
                        <a:rPr lang="en-GB" sz="1400" dirty="0"/>
                        <a:t>View Selected Target (OOI)</a:t>
                      </a:r>
                    </a:p>
                  </a:txBody>
                  <a:tcPr anchor="ctr"/>
                </a:tc>
                <a:tc>
                  <a:txBody>
                    <a:bodyPr/>
                    <a:lstStyle/>
                    <a:p>
                      <a:r>
                        <a:rPr lang="en-GB" sz="1400" dirty="0"/>
                        <a:t>This will slew the system to the currently selected OOI</a:t>
                      </a:r>
                    </a:p>
                  </a:txBody>
                  <a:tcPr anchor="ctr"/>
                </a:tc>
                <a:extLst>
                  <a:ext uri="{0D108BD9-81ED-4DB2-BD59-A6C34878D82A}">
                    <a16:rowId xmlns:a16="http://schemas.microsoft.com/office/drawing/2014/main" val="229836964"/>
                  </a:ext>
                </a:extLst>
              </a:tr>
              <a:tr h="0">
                <a:tc>
                  <a:txBody>
                    <a:bodyPr/>
                    <a:lstStyle/>
                    <a:p>
                      <a:endParaRPr lang="en-GB" sz="1400" dirty="0"/>
                    </a:p>
                    <a:p>
                      <a:endParaRPr lang="en-GB" sz="1400" dirty="0"/>
                    </a:p>
                    <a:p>
                      <a:endParaRPr lang="en-GB" sz="1400" dirty="0"/>
                    </a:p>
                    <a:p>
                      <a:endParaRPr lang="en-GB" sz="1400" dirty="0"/>
                    </a:p>
                    <a:p>
                      <a:endParaRPr lang="en-GB" sz="1400" dirty="0"/>
                    </a:p>
                  </a:txBody>
                  <a:tcPr/>
                </a:tc>
                <a:tc>
                  <a:txBody>
                    <a:bodyPr/>
                    <a:lstStyle/>
                    <a:p>
                      <a:r>
                        <a:rPr lang="en-GB" sz="1400" dirty="0"/>
                        <a:t>Clear Selected OOI</a:t>
                      </a:r>
                    </a:p>
                  </a:txBody>
                  <a:tcPr anchor="ctr"/>
                </a:tc>
                <a:tc>
                  <a:txBody>
                    <a:bodyPr/>
                    <a:lstStyle/>
                    <a:p>
                      <a:r>
                        <a:rPr lang="en-GB" sz="1400" dirty="0"/>
                        <a:t>Clears the currently selected OOI</a:t>
                      </a:r>
                    </a:p>
                  </a:txBody>
                  <a:tcPr anchor="ctr"/>
                </a:tc>
                <a:extLst>
                  <a:ext uri="{0D108BD9-81ED-4DB2-BD59-A6C34878D82A}">
                    <a16:rowId xmlns:a16="http://schemas.microsoft.com/office/drawing/2014/main" val="3899594907"/>
                  </a:ext>
                </a:extLst>
              </a:tr>
              <a:tr h="786904">
                <a:tc>
                  <a:txBody>
                    <a:bodyPr/>
                    <a:lstStyle/>
                    <a:p>
                      <a:endParaRPr lang="en-GB" sz="1400" dirty="0"/>
                    </a:p>
                  </a:txBody>
                  <a:tcPr/>
                </a:tc>
                <a:tc>
                  <a:txBody>
                    <a:bodyPr/>
                    <a:lstStyle/>
                    <a:p>
                      <a:r>
                        <a:rPr lang="en-GB" sz="1400" dirty="0"/>
                        <a:t>Clear All</a:t>
                      </a:r>
                    </a:p>
                  </a:txBody>
                  <a:tcPr anchor="ctr"/>
                </a:tc>
                <a:tc>
                  <a:txBody>
                    <a:bodyPr/>
                    <a:lstStyle/>
                    <a:p>
                      <a:r>
                        <a:rPr lang="en-GB" sz="1400" dirty="0"/>
                        <a:t>Will clear the complete list of OOI</a:t>
                      </a:r>
                    </a:p>
                  </a:txBody>
                  <a:tcPr anchor="ctr"/>
                </a:tc>
                <a:extLst>
                  <a:ext uri="{0D108BD9-81ED-4DB2-BD59-A6C34878D82A}">
                    <a16:rowId xmlns:a16="http://schemas.microsoft.com/office/drawing/2014/main" val="1819120875"/>
                  </a:ext>
                </a:extLst>
              </a:tr>
            </a:tbl>
          </a:graphicData>
        </a:graphic>
      </p:graphicFrame>
      <p:pic>
        <p:nvPicPr>
          <p:cNvPr id="18" name="Picture 17" descr="A black and white sign&#10;&#10;Description automatically generated">
            <a:extLst>
              <a:ext uri="{FF2B5EF4-FFF2-40B4-BE49-F238E27FC236}">
                <a16:creationId xmlns:a16="http://schemas.microsoft.com/office/drawing/2014/main" id="{142D7CC8-E24C-F26B-CB98-148F17AA7A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8351" y="2327198"/>
            <a:ext cx="1114425" cy="514350"/>
          </a:xfrm>
          <a:prstGeom prst="rect">
            <a:avLst/>
          </a:prstGeom>
        </p:spPr>
      </p:pic>
      <p:pic>
        <p:nvPicPr>
          <p:cNvPr id="25" name="Picture 24">
            <a:extLst>
              <a:ext uri="{FF2B5EF4-FFF2-40B4-BE49-F238E27FC236}">
                <a16:creationId xmlns:a16="http://schemas.microsoft.com/office/drawing/2014/main" id="{D19B594B-2FC9-E700-43D0-7DCB670ECED2}"/>
              </a:ext>
            </a:extLst>
          </p:cNvPr>
          <p:cNvPicPr>
            <a:picLocks noChangeAspect="1"/>
          </p:cNvPicPr>
          <p:nvPr/>
        </p:nvPicPr>
        <p:blipFill>
          <a:blip r:embed="rId8"/>
          <a:stretch>
            <a:fillRect/>
          </a:stretch>
        </p:blipFill>
        <p:spPr>
          <a:xfrm>
            <a:off x="6378669" y="3245713"/>
            <a:ext cx="1124107" cy="514422"/>
          </a:xfrm>
          <a:prstGeom prst="rect">
            <a:avLst/>
          </a:prstGeom>
        </p:spPr>
      </p:pic>
      <p:pic>
        <p:nvPicPr>
          <p:cNvPr id="27" name="Picture 26">
            <a:extLst>
              <a:ext uri="{FF2B5EF4-FFF2-40B4-BE49-F238E27FC236}">
                <a16:creationId xmlns:a16="http://schemas.microsoft.com/office/drawing/2014/main" id="{D0027FFF-7BAF-E4B6-1C9F-65466FC3C8F6}"/>
              </a:ext>
            </a:extLst>
          </p:cNvPr>
          <p:cNvPicPr>
            <a:picLocks noChangeAspect="1"/>
          </p:cNvPicPr>
          <p:nvPr/>
        </p:nvPicPr>
        <p:blipFill>
          <a:blip r:embed="rId9"/>
          <a:stretch>
            <a:fillRect/>
          </a:stretch>
        </p:blipFill>
        <p:spPr>
          <a:xfrm>
            <a:off x="6412700" y="4252488"/>
            <a:ext cx="1105054" cy="571580"/>
          </a:xfrm>
          <a:prstGeom prst="rect">
            <a:avLst/>
          </a:prstGeom>
        </p:spPr>
      </p:pic>
      <p:pic>
        <p:nvPicPr>
          <p:cNvPr id="29" name="Picture 28">
            <a:extLst>
              <a:ext uri="{FF2B5EF4-FFF2-40B4-BE49-F238E27FC236}">
                <a16:creationId xmlns:a16="http://schemas.microsoft.com/office/drawing/2014/main" id="{80ED3442-628B-E238-7214-27E26BF40948}"/>
              </a:ext>
            </a:extLst>
          </p:cNvPr>
          <p:cNvPicPr>
            <a:picLocks noChangeAspect="1"/>
          </p:cNvPicPr>
          <p:nvPr/>
        </p:nvPicPr>
        <p:blipFill>
          <a:blip r:embed="rId10"/>
          <a:stretch>
            <a:fillRect/>
          </a:stretch>
        </p:blipFill>
        <p:spPr>
          <a:xfrm>
            <a:off x="6389359" y="5282965"/>
            <a:ext cx="1124107" cy="571580"/>
          </a:xfrm>
          <a:prstGeom prst="rect">
            <a:avLst/>
          </a:prstGeom>
        </p:spPr>
      </p:pic>
    </p:spTree>
    <p:extLst>
      <p:ext uri="{BB962C8B-B14F-4D97-AF65-F5344CB8AC3E}">
        <p14:creationId xmlns:p14="http://schemas.microsoft.com/office/powerpoint/2010/main" val="3274648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OOI (Objects of Interest) – Adding Manual OOI</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20</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A7FFA1C8-4990-15DA-8393-5822A5C356E8}"/>
              </a:ext>
            </a:extLst>
          </p:cNvPr>
          <p:cNvSpPr txBox="1"/>
          <p:nvPr/>
        </p:nvSpPr>
        <p:spPr>
          <a:xfrm>
            <a:off x="754782" y="1731555"/>
            <a:ext cx="10424846" cy="461665"/>
          </a:xfrm>
          <a:prstGeom prst="rect">
            <a:avLst/>
          </a:prstGeom>
          <a:noFill/>
        </p:spPr>
        <p:txBody>
          <a:bodyPr wrap="square" rtlCol="0">
            <a:spAutoFit/>
          </a:bodyPr>
          <a:lstStyle/>
          <a:p>
            <a:r>
              <a:rPr lang="en-GB" sz="2400" dirty="0"/>
              <a:t>OOI can be added manually in two different formats.</a:t>
            </a:r>
          </a:p>
        </p:txBody>
      </p:sp>
      <p:pic>
        <p:nvPicPr>
          <p:cNvPr id="11" name="Picture 10" descr="A screenshot of a computer&#10;&#10;Description automatically generated">
            <a:extLst>
              <a:ext uri="{FF2B5EF4-FFF2-40B4-BE49-F238E27FC236}">
                <a16:creationId xmlns:a16="http://schemas.microsoft.com/office/drawing/2014/main" id="{4CC154D6-AE06-6A5D-2438-35D7F84F92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7205" y="2598003"/>
            <a:ext cx="5524500" cy="3009900"/>
          </a:xfrm>
          <a:prstGeom prst="rect">
            <a:avLst/>
          </a:prstGeom>
        </p:spPr>
      </p:pic>
      <p:sp>
        <p:nvSpPr>
          <p:cNvPr id="20" name="TextBox 19">
            <a:extLst>
              <a:ext uri="{FF2B5EF4-FFF2-40B4-BE49-F238E27FC236}">
                <a16:creationId xmlns:a16="http://schemas.microsoft.com/office/drawing/2014/main" id="{3DAFAD6A-399F-5C4D-D940-97DDDEC67036}"/>
              </a:ext>
            </a:extLst>
          </p:cNvPr>
          <p:cNvSpPr txBox="1"/>
          <p:nvPr/>
        </p:nvSpPr>
        <p:spPr>
          <a:xfrm>
            <a:off x="843415" y="3429000"/>
            <a:ext cx="4704346" cy="830997"/>
          </a:xfrm>
          <a:prstGeom prst="rect">
            <a:avLst/>
          </a:prstGeom>
          <a:noFill/>
        </p:spPr>
        <p:txBody>
          <a:bodyPr wrap="square" rtlCol="0">
            <a:spAutoFit/>
          </a:bodyPr>
          <a:lstStyle/>
          <a:p>
            <a:r>
              <a:rPr lang="en-GB" sz="2400" dirty="0"/>
              <a:t>OOI can be added manually using Geo (Geographical) co-ordinates</a:t>
            </a:r>
          </a:p>
        </p:txBody>
      </p:sp>
    </p:spTree>
    <p:extLst>
      <p:ext uri="{BB962C8B-B14F-4D97-AF65-F5344CB8AC3E}">
        <p14:creationId xmlns:p14="http://schemas.microsoft.com/office/powerpoint/2010/main" val="3703674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OOI (Objects of Interest) – Adding Manual OOI</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21</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A7FFA1C8-4990-15DA-8393-5822A5C356E8}"/>
              </a:ext>
            </a:extLst>
          </p:cNvPr>
          <p:cNvSpPr txBox="1"/>
          <p:nvPr/>
        </p:nvSpPr>
        <p:spPr>
          <a:xfrm>
            <a:off x="754782" y="1731555"/>
            <a:ext cx="10424846" cy="461665"/>
          </a:xfrm>
          <a:prstGeom prst="rect">
            <a:avLst/>
          </a:prstGeom>
          <a:noFill/>
        </p:spPr>
        <p:txBody>
          <a:bodyPr wrap="square" rtlCol="0">
            <a:spAutoFit/>
          </a:bodyPr>
          <a:lstStyle/>
          <a:p>
            <a:r>
              <a:rPr lang="en-GB" sz="2400" dirty="0"/>
              <a:t>OOI can be added manually in two different formats.</a:t>
            </a:r>
          </a:p>
        </p:txBody>
      </p:sp>
      <p:pic>
        <p:nvPicPr>
          <p:cNvPr id="15" name="Picture 14" descr="A screenshot of a computer&#10;&#10;Description automatically generated">
            <a:extLst>
              <a:ext uri="{FF2B5EF4-FFF2-40B4-BE49-F238E27FC236}">
                <a16:creationId xmlns:a16="http://schemas.microsoft.com/office/drawing/2014/main" id="{FC03219D-4B49-6A2B-A92B-5C4AEFD26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603" y="2520496"/>
            <a:ext cx="5543550" cy="2962275"/>
          </a:xfrm>
          <a:prstGeom prst="rect">
            <a:avLst/>
          </a:prstGeom>
        </p:spPr>
      </p:pic>
      <p:sp>
        <p:nvSpPr>
          <p:cNvPr id="20" name="TextBox 19">
            <a:extLst>
              <a:ext uri="{FF2B5EF4-FFF2-40B4-BE49-F238E27FC236}">
                <a16:creationId xmlns:a16="http://schemas.microsoft.com/office/drawing/2014/main" id="{3DAFAD6A-399F-5C4D-D940-97DDDEC67036}"/>
              </a:ext>
            </a:extLst>
          </p:cNvPr>
          <p:cNvSpPr txBox="1"/>
          <p:nvPr/>
        </p:nvSpPr>
        <p:spPr>
          <a:xfrm>
            <a:off x="679578" y="3216804"/>
            <a:ext cx="4704346" cy="1569660"/>
          </a:xfrm>
          <a:prstGeom prst="rect">
            <a:avLst/>
          </a:prstGeom>
          <a:noFill/>
        </p:spPr>
        <p:txBody>
          <a:bodyPr wrap="square" rtlCol="0">
            <a:spAutoFit/>
          </a:bodyPr>
          <a:lstStyle/>
          <a:p>
            <a:r>
              <a:rPr lang="en-GB" sz="2400" dirty="0"/>
              <a:t>OOI can be added as Polar waypoint, where the user sets the Azimuth and Elevation of the system.</a:t>
            </a:r>
          </a:p>
        </p:txBody>
      </p:sp>
    </p:spTree>
    <p:extLst>
      <p:ext uri="{BB962C8B-B14F-4D97-AF65-F5344CB8AC3E}">
        <p14:creationId xmlns:p14="http://schemas.microsoft.com/office/powerpoint/2010/main" val="2528668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 – OOI (Objects of Interest) – Editing OOI</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9A5C757F-42C9-F84F-A7BE-8C50852E74A7}"/>
              </a:ext>
            </a:extLst>
          </p:cNvPr>
          <p:cNvPicPr>
            <a:picLocks noChangeAspect="1"/>
          </p:cNvPicPr>
          <p:nvPr/>
        </p:nvPicPr>
        <p:blipFill>
          <a:blip r:embed="rId3"/>
          <a:stretch>
            <a:fillRect/>
          </a:stretch>
        </p:blipFill>
        <p:spPr>
          <a:xfrm>
            <a:off x="6459332" y="2042961"/>
            <a:ext cx="4720296" cy="3348505"/>
          </a:xfrm>
          <a:prstGeom prst="rect">
            <a:avLst/>
          </a:prstGeom>
        </p:spPr>
      </p:pic>
      <p:sp>
        <p:nvSpPr>
          <p:cNvPr id="11" name="TextBox 10">
            <a:extLst>
              <a:ext uri="{FF2B5EF4-FFF2-40B4-BE49-F238E27FC236}">
                <a16:creationId xmlns:a16="http://schemas.microsoft.com/office/drawing/2014/main" id="{E5578B49-7006-5072-F97A-A6FAE2215325}"/>
              </a:ext>
            </a:extLst>
          </p:cNvPr>
          <p:cNvSpPr txBox="1"/>
          <p:nvPr/>
        </p:nvSpPr>
        <p:spPr>
          <a:xfrm>
            <a:off x="679577" y="2026117"/>
            <a:ext cx="4720295" cy="2677656"/>
          </a:xfrm>
          <a:prstGeom prst="rect">
            <a:avLst/>
          </a:prstGeom>
          <a:noFill/>
        </p:spPr>
        <p:txBody>
          <a:bodyPr wrap="square" rtlCol="0">
            <a:spAutoFit/>
          </a:bodyPr>
          <a:lstStyle/>
          <a:p>
            <a:r>
              <a:rPr lang="en-GB" sz="2400" dirty="0"/>
              <a:t>OOI can be edited, viewed or cleared once selected.</a:t>
            </a:r>
          </a:p>
          <a:p>
            <a:endParaRPr lang="en-GB" sz="2400" dirty="0"/>
          </a:p>
          <a:p>
            <a:r>
              <a:rPr lang="en-GB" sz="2400" dirty="0"/>
              <a:t>If a Target is viewed, the system will slew to it. If zoom level or position is changed, selecting Apply will confirm the changes.</a:t>
            </a:r>
          </a:p>
        </p:txBody>
      </p:sp>
    </p:spTree>
    <p:extLst>
      <p:ext uri="{BB962C8B-B14F-4D97-AF65-F5344CB8AC3E}">
        <p14:creationId xmlns:p14="http://schemas.microsoft.com/office/powerpoint/2010/main" val="1279059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4855144" y="3429000"/>
            <a:ext cx="3409950" cy="461665"/>
          </a:xfrm>
          <a:prstGeom prst="rect">
            <a:avLst/>
          </a:prstGeom>
          <a:noFill/>
        </p:spPr>
        <p:txBody>
          <a:bodyPr wrap="square" rtlCol="0">
            <a:spAutoFit/>
          </a:bodyPr>
          <a:lstStyle/>
          <a:p>
            <a:r>
              <a:rPr lang="en-GB" sz="2400" dirty="0"/>
              <a:t>Questions? </a:t>
            </a:r>
          </a:p>
        </p:txBody>
      </p:sp>
    </p:spTree>
    <p:extLst>
      <p:ext uri="{BB962C8B-B14F-4D97-AF65-F5344CB8AC3E}">
        <p14:creationId xmlns:p14="http://schemas.microsoft.com/office/powerpoint/2010/main" val="1328458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Ext VMS Operation</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5105401" y="3429000"/>
            <a:ext cx="3409950" cy="461665"/>
          </a:xfrm>
          <a:prstGeom prst="rect">
            <a:avLst/>
          </a:prstGeom>
          <a:noFill/>
        </p:spPr>
        <p:txBody>
          <a:bodyPr wrap="square" rtlCol="0">
            <a:spAutoFit/>
          </a:bodyPr>
          <a:lstStyle/>
          <a:p>
            <a:r>
              <a:rPr lang="en-GB" sz="2400" dirty="0"/>
              <a:t>Template</a:t>
            </a:r>
          </a:p>
        </p:txBody>
      </p:sp>
    </p:spTree>
    <p:extLst>
      <p:ext uri="{BB962C8B-B14F-4D97-AF65-F5344CB8AC3E}">
        <p14:creationId xmlns:p14="http://schemas.microsoft.com/office/powerpoint/2010/main" val="2939630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9b1003e6-3149-445c-921e-1f8062b4eb82">
      <Terms xmlns="http://schemas.microsoft.com/office/infopath/2007/PartnerControls"/>
    </TaxKeywordTaxHTField>
    <TaxCatchAll xmlns="9b1003e6-3149-445c-921e-1f8062b4eb82">
      <Value>41</Value>
      <Value>40</Value>
      <Value>48</Value>
    </TaxCatchAll>
    <ForsvaretTeamsiteSubjectNoteField xmlns="1fc9ba9e-a5a1-4dc8-b26f-36b9b118e4dc">
      <Terms xmlns="http://schemas.microsoft.com/office/infopath/2007/PartnerControls">
        <TermInfo xmlns="http://schemas.microsoft.com/office/infopath/2007/PartnerControls">
          <TermName xmlns="http://schemas.microsoft.com/office/infopath/2007/PartnerControls">Erfaringshåndtering</TermName>
          <TermId xmlns="http://schemas.microsoft.com/office/infopath/2007/PartnerControls">b6e04964-d8a7-45db-be58-b776cc67133b</TermId>
        </TermInfo>
      </Terms>
    </ForsvaretTeamsiteSubjectNoteField>
    <ForsvaretTeamsiteSecurityLevelNoteField xmlns="1fc9ba9e-a5a1-4dc8-b26f-36b9b118e4dc">
      <Terms xmlns="http://schemas.microsoft.com/office/infopath/2007/PartnerControls">
        <TermInfo xmlns="http://schemas.microsoft.com/office/infopath/2007/PartnerControls">
          <TermName xmlns="http://schemas.microsoft.com/office/infopath/2007/PartnerControls">UGRADERT</TermName>
          <TermId xmlns="http://schemas.microsoft.com/office/infopath/2007/PartnerControls">d00673f2-4025-410d-80f3-e4b359da56af</TermId>
        </TermInfo>
      </Terms>
    </ForsvaretTeamsiteSecurityLevelNoteField>
    <j10f4946cd8f43ba90e1901dbecbc75f xmlns="9b1003e6-3149-445c-921e-1f8062b4eb82">
      <Terms xmlns="http://schemas.microsoft.com/office/infopath/2007/PartnerControls"/>
    </j10f4946cd8f43ba90e1901dbecbc75f>
    <ForsvaretTeamsiteDocumentStatusField xmlns="1fc9ba9e-a5a1-4dc8-b26f-36b9b118e4dc">Ikke startet</ForsvaretTeamsiteDocumentStatusField>
    <ForsvaretTeamsiteOrganizationNoteField xmlns="1fc9ba9e-a5a1-4dc8-b26f-36b9b118e4dc">
      <Terms xmlns="http://schemas.microsoft.com/office/infopath/2007/PartnerControls">
        <TermInfo xmlns="http://schemas.microsoft.com/office/infopath/2007/PartnerControls">
          <TermName xmlns="http://schemas.microsoft.com/office/infopath/2007/PartnerControls">HVSKS</TermName>
          <TermId xmlns="http://schemas.microsoft.com/office/infopath/2007/PartnerControls">11226253-0110-4b48-87df-b88a409705b2</TermId>
        </TermInfo>
      </Terms>
    </ForsvaretTeamsiteOrganizationNoteField>
    <_dlc_DocId xmlns="9b1003e6-3149-445c-921e-1f8062b4eb82">RJCVJ63PKJHY-351973623-69</_dlc_DocId>
    <_dlc_DocIdUrl xmlns="9b1003e6-3149-445c-921e-1f8062b4eb82">
      <Url>https://rom.mil.no/sites/4201/_layouts/15/DocIdRedir.aspx?ID=RJCVJ63PKJHY-351973623-69</Url>
      <Description>RJCVJ63PKJHY-351973623-69</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Forsvaret dokument for prosjekt" ma:contentTypeID="0x010100E04E9CB587854BDCB31D5A9387256C63005987441D6252D64C88032088E8BB162100E98EAFB3B30DA3429737080FEC168EA3" ma:contentTypeVersion="3" ma:contentTypeDescription="Innholdstype for dokumenter med utvidet informasjon for Forsvaret." ma:contentTypeScope="" ma:versionID="56d918a84c0e8f531122e8c8445f7583">
  <xsd:schema xmlns:xsd="http://www.w3.org/2001/XMLSchema" xmlns:xs="http://www.w3.org/2001/XMLSchema" xmlns:p="http://schemas.microsoft.com/office/2006/metadata/properties" xmlns:ns2="1fc9ba9e-a5a1-4dc8-b26f-36b9b118e4dc" xmlns:ns3="9b1003e6-3149-445c-921e-1f8062b4eb82" targetNamespace="http://schemas.microsoft.com/office/2006/metadata/properties" ma:root="true" ma:fieldsID="cd1dac4165e24f91e6ee686308a91d6c" ns2:_="" ns3:_="">
    <xsd:import namespace="1fc9ba9e-a5a1-4dc8-b26f-36b9b118e4dc"/>
    <xsd:import namespace="9b1003e6-3149-445c-921e-1f8062b4eb82"/>
    <xsd:element name="properties">
      <xsd:complexType>
        <xsd:sequence>
          <xsd:element name="documentManagement">
            <xsd:complexType>
              <xsd:all>
                <xsd:element ref="ns2:ForsvaretTeamsiteOrganizationNoteField" minOccurs="0"/>
                <xsd:element ref="ns2:ForsvaretTeamsiteSubjectNoteField" minOccurs="0"/>
                <xsd:element ref="ns2:ForsvaretTeamsiteSecurityLevelNoteField" minOccurs="0"/>
                <xsd:element ref="ns3:TaxKeywordTaxHTField" minOccurs="0"/>
                <xsd:element ref="ns2:ForsvaretTeamsiteDocumentStatusField" minOccurs="0"/>
                <xsd:element ref="ns3:_dlc_DocId" minOccurs="0"/>
                <xsd:element ref="ns3:_dlc_DocIdUrl" minOccurs="0"/>
                <xsd:element ref="ns3:_dlc_DocIdPersistId" minOccurs="0"/>
                <xsd:element ref="ns3:j10f4946cd8f43ba90e1901dbecbc75f" minOccurs="0"/>
                <xsd:element ref="ns3:TaxCatchAll" minOccurs="0"/>
                <xsd:element ref="ns3: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c9ba9e-a5a1-4dc8-b26f-36b9b118e4dc" elementFormDefault="qualified">
    <xsd:import namespace="http://schemas.microsoft.com/office/2006/documentManagement/types"/>
    <xsd:import namespace="http://schemas.microsoft.com/office/infopath/2007/PartnerControls"/>
    <xsd:element name="ForsvaretTeamsiteOrganizationNoteField" ma:index="9" nillable="true" ma:taxonomy="true" ma:internalName="ForsvaretTeamsiteOrganizationNoteField" ma:taxonomyFieldName="ForsvaretTeamsiteOrganization" ma:displayName="Organisasjon" ma:fieldId="{ce581202-aef1-40d5-93f6-1bfc97bfdfec}" ma:taxonomyMulti="true" ma:sspId="9bc1ae65-7bad-4a1a-867d-1417b907e5da" ma:termSetId="8ef42b10-e278-477c-a425-1308312cba57" ma:anchorId="00000000-0000-0000-0000-000000000000" ma:open="false" ma:isKeyword="false">
      <xsd:complexType>
        <xsd:sequence>
          <xsd:element ref="pc:Terms" minOccurs="0" maxOccurs="1"/>
        </xsd:sequence>
      </xsd:complexType>
    </xsd:element>
    <xsd:element name="ForsvaretTeamsiteSubjectNoteField" ma:index="11" nillable="true" ma:taxonomy="true" ma:internalName="ForsvaretTeamsiteSubjectNoteField" ma:taxonomyFieldName="ForsvaretTeamsiteSubject" ma:displayName="Fag" ma:fieldId="{90867574-42ca-409e-8347-9ecc3a382dc4}" ma:taxonomyMulti="true" ma:sspId="9bc1ae65-7bad-4a1a-867d-1417b907e5da" ma:termSetId="2cfcbc71-4f83-4af0-ad30-f439954cf9b9" ma:anchorId="00000000-0000-0000-0000-000000000000" ma:open="false" ma:isKeyword="false">
      <xsd:complexType>
        <xsd:sequence>
          <xsd:element ref="pc:Terms" minOccurs="0" maxOccurs="1"/>
        </xsd:sequence>
      </xsd:complexType>
    </xsd:element>
    <xsd:element name="ForsvaretTeamsiteSecurityLevelNoteField" ma:index="13" ma:taxonomy="true" ma:internalName="ForsvaretTeamsiteSecurityLevelNoteField" ma:taxonomyFieldName="ForsvaretTeamsiteSecurityLevel" ma:displayName="Graderingsnivå" ma:fieldId="{9236b146-51f2-4d7d-9179-f23cb0260ed6}" ma:sspId="9bc1ae65-7bad-4a1a-867d-1417b907e5da" ma:termSetId="ca32687f-15c1-4b8a-bc76-5721c7b52a11" ma:anchorId="00000000-0000-0000-0000-000000000000" ma:open="false" ma:isKeyword="false">
      <xsd:complexType>
        <xsd:sequence>
          <xsd:element ref="pc:Terms" minOccurs="0" maxOccurs="1"/>
        </xsd:sequence>
      </xsd:complexType>
    </xsd:element>
    <xsd:element name="ForsvaretTeamsiteDocumentStatusField" ma:index="16" nillable="true" ma:displayName="Dokumentstatus" ma:default="Ikke startet" ma:description="Brukes til å vise status for ett dokument" ma:internalName="ForsvaretTeamsiteDocumentStatusField">
      <xsd:simpleType>
        <xsd:restriction base="dms:Choice">
          <xsd:enumeration value="Ikke startet"/>
          <xsd:enumeration value="Under arbeid"/>
          <xsd:enumeration value="Ferdig"/>
          <xsd:enumeration value="Godkjent"/>
          <xsd:enumeration value="Utdatert"/>
          <xsd:enumeration value="Skal arkiveres"/>
        </xsd:restriction>
      </xsd:simpleType>
    </xsd:element>
  </xsd:schema>
  <xsd:schema xmlns:xsd="http://www.w3.org/2001/XMLSchema" xmlns:xs="http://www.w3.org/2001/XMLSchema" xmlns:dms="http://schemas.microsoft.com/office/2006/documentManagement/types" xmlns:pc="http://schemas.microsoft.com/office/infopath/2007/PartnerControls" targetNamespace="9b1003e6-3149-445c-921e-1f8062b4eb82" elementFormDefault="qualified">
    <xsd:import namespace="http://schemas.microsoft.com/office/2006/documentManagement/types"/>
    <xsd:import namespace="http://schemas.microsoft.com/office/infopath/2007/PartnerControls"/>
    <xsd:element name="TaxKeywordTaxHTField" ma:index="15" nillable="true" ma:taxonomy="true" ma:internalName="TaxKeywordTaxHTField" ma:taxonomyFieldName="TaxKeyword" ma:displayName="Fritekstnøkkelord" ma:fieldId="{23f27201-bee3-471e-b2e7-b64fd8b7ca38}" ma:taxonomyMulti="true" ma:sspId="9bc1ae65-7bad-4a1a-867d-1417b907e5da" ma:termSetId="00000000-0000-0000-0000-000000000000" ma:anchorId="00000000-0000-0000-0000-000000000000" ma:open="true" ma:isKeyword="true">
      <xsd:complexType>
        <xsd:sequence>
          <xsd:element ref="pc:Terms" minOccurs="0" maxOccurs="1"/>
        </xsd:sequence>
      </xsd:complexType>
    </xsd:element>
    <xsd:element name="_dlc_DocId" ma:index="17" nillable="true" ma:displayName="Dokument-ID-verdi" ma:description="Verdien for dokument-IDen som er tilordnet elementet." ma:internalName="_dlc_DocId" ma:readOnly="true">
      <xsd:simpleType>
        <xsd:restriction base="dms:Text"/>
      </xsd:simpleType>
    </xsd:element>
    <xsd:element name="_dlc_DocIdUrl" ma:index="18"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Fast ID" ma:description="Behold IDen ved tillegging." ma:hidden="true" ma:internalName="_dlc_DocIdPersistId" ma:readOnly="true">
      <xsd:simpleType>
        <xsd:restriction base="dms:Boolean"/>
      </xsd:simpleType>
    </xsd:element>
    <xsd:element name="j10f4946cd8f43ba90e1901dbecbc75f" ma:index="20" nillable="true" ma:taxonomy="true" ma:internalName="j10f4946cd8f43ba90e1901dbecbc75f" ma:taxonomyFieldName="Prosjektfaser" ma:displayName="Prosjektfaser" ma:fieldId="{310f4946-cd8f-43ba-90e1-901dbecbc75f}" ma:taxonomyMulti="true" ma:sspId="9bc1ae65-7bad-4a1a-867d-1417b907e5da" ma:termSetId="1f156fb7-c26f-4a08-8c73-f5f793d32695" ma:anchorId="00000000-0000-0000-0000-000000000000" ma:open="false" ma:isKeyword="false">
      <xsd:complexType>
        <xsd:sequence>
          <xsd:element ref="pc:Terms" minOccurs="0" maxOccurs="1"/>
        </xsd:sequence>
      </xsd:complexType>
    </xsd:element>
    <xsd:element name="TaxCatchAll" ma:index="21" nillable="true" ma:displayName="Global taksonomikolonne" ma:description="" ma:hidden="true" ma:list="{bbf0418a-f67f-40a5-9663-1c116d20125c}" ma:internalName="TaxCatchAll" ma:showField="CatchAllData" ma:web="9b1003e6-3149-445c-921e-1f8062b4eb82">
      <xsd:complexType>
        <xsd:complexContent>
          <xsd:extension base="dms:MultiChoiceLookup">
            <xsd:sequence>
              <xsd:element name="Value" type="dms:Lookup" maxOccurs="unbounded" minOccurs="0" nillable="true"/>
            </xsd:sequence>
          </xsd:extension>
        </xsd:complexContent>
      </xsd:complexType>
    </xsd:element>
    <xsd:element name="TaxCatchAllLabel" ma:index="22" nillable="true" ma:displayName="Global taksonomikolonne1" ma:description="" ma:hidden="true" ma:list="{bbf0418a-f67f-40a5-9663-1c116d20125c}" ma:internalName="TaxCatchAllLabel" ma:readOnly="true" ma:showField="CatchAllDataLabel" ma:web="9b1003e6-3149-445c-921e-1f8062b4eb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79ABFD-18E5-4867-B20E-AEC24BD5F0D5}">
  <ds:schemaRefs>
    <ds:schemaRef ds:uri="http://purl.org/dc/elements/1.1/"/>
    <ds:schemaRef ds:uri="http://purl.org/dc/terms/"/>
    <ds:schemaRef ds:uri="http://purl.org/dc/dcmitype/"/>
    <ds:schemaRef ds:uri="1fc9ba9e-a5a1-4dc8-b26f-36b9b118e4dc"/>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9b1003e6-3149-445c-921e-1f8062b4eb82"/>
    <ds:schemaRef ds:uri="http://schemas.microsoft.com/office/2006/metadata/properties"/>
  </ds:schemaRefs>
</ds:datastoreItem>
</file>

<file path=customXml/itemProps2.xml><?xml version="1.0" encoding="utf-8"?>
<ds:datastoreItem xmlns:ds="http://schemas.openxmlformats.org/officeDocument/2006/customXml" ds:itemID="{72B8EC47-0498-4FB8-B113-66BC8D5D8717}">
  <ds:schemaRefs>
    <ds:schemaRef ds:uri="http://schemas.microsoft.com/sharepoint/v3/contenttype/forms"/>
  </ds:schemaRefs>
</ds:datastoreItem>
</file>

<file path=customXml/itemProps3.xml><?xml version="1.0" encoding="utf-8"?>
<ds:datastoreItem xmlns:ds="http://schemas.openxmlformats.org/officeDocument/2006/customXml" ds:itemID="{AFDB1C61-C263-40E1-8A7C-D52FC3A1FDF5}">
  <ds:schemaRefs>
    <ds:schemaRef ds:uri="http://schemas.microsoft.com/sharepoint/events"/>
  </ds:schemaRefs>
</ds:datastoreItem>
</file>

<file path=customXml/itemProps4.xml><?xml version="1.0" encoding="utf-8"?>
<ds:datastoreItem xmlns:ds="http://schemas.openxmlformats.org/officeDocument/2006/customXml" ds:itemID="{DBA5BB16-DD28-4FEE-9E01-935B9A859A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c9ba9e-a5a1-4dc8-b26f-36b9b118e4dc"/>
    <ds:schemaRef ds:uri="9b1003e6-3149-445c-921e-1f8062b4eb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6414</TotalTime>
  <Words>2178</Words>
  <Application>Microsoft Office PowerPoint</Application>
  <PresentationFormat>Widescreen</PresentationFormat>
  <Paragraphs>345</Paragraphs>
  <Slides>24</Slides>
  <Notes>14</Notes>
  <HiddenSlides>4</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24</vt:i4>
      </vt:variant>
    </vt:vector>
  </HeadingPairs>
  <TitlesOfParts>
    <vt:vector size="28" baseType="lpstr">
      <vt:lpstr>Arial</vt:lpstr>
      <vt:lpstr>Calibri</vt:lpstr>
      <vt:lpstr>Calibri Light</vt:lpstr>
      <vt:lpstr>Office Theme</vt:lpstr>
      <vt:lpstr>NDMA C-UAS Operators  Extended VMS Operation 1</vt:lpstr>
      <vt:lpstr>Mode selection </vt:lpstr>
      <vt:lpstr>Ext VMS Operation - Video Tracker</vt:lpstr>
      <vt:lpstr>Ext VMS Operation - Video Tracker</vt:lpstr>
      <vt:lpstr>Ext VMS Operation - Tracker mode</vt:lpstr>
      <vt:lpstr>Ext VMS Operation - Video Tracker</vt:lpstr>
      <vt:lpstr>Ext VMS Operation – Laser Pointer </vt:lpstr>
      <vt:lpstr>Ext VMS Operation – Laser Pointer</vt:lpstr>
      <vt:lpstr>Laser Range Finder (LRF)</vt:lpstr>
      <vt:lpstr>Ext VMS Operation – Laser Range Finder </vt:lpstr>
      <vt:lpstr>Ext VMS Operation - Digital video recording </vt:lpstr>
      <vt:lpstr>Ext VMS Operation – Imagery</vt:lpstr>
      <vt:lpstr>Ext VMS Operation - Imagery</vt:lpstr>
      <vt:lpstr>Ext VMS Operation – Panorama </vt:lpstr>
      <vt:lpstr>Ext VMS Operation – Panorama </vt:lpstr>
      <vt:lpstr>Ext VMS Operation – Panorama </vt:lpstr>
      <vt:lpstr>Ext VMS Operation – D-Zoom (Digital Zoom)</vt:lpstr>
      <vt:lpstr>Ext VMS Operation – OOI (Objects of Interest)</vt:lpstr>
      <vt:lpstr>Ext VMS Operation – OOI (Objects of Interest)</vt:lpstr>
      <vt:lpstr>Ext VMS Operation – OOI (Objects of Interest) – Adding Manual OOI</vt:lpstr>
      <vt:lpstr>Ext VMS Operation – OOI (Objects of Interest) – Adding Manual OOI</vt:lpstr>
      <vt:lpstr>Ext VMS Operation – OOI (Objects of Interest) – Editing OOI</vt:lpstr>
      <vt:lpstr>Ext VMS Operation</vt:lpstr>
      <vt:lpstr>Ext VMS Operation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Wyatt</dc:creator>
  <cp:lastModifiedBy>Sandtorv, John Henrik</cp:lastModifiedBy>
  <cp:revision>192</cp:revision>
  <cp:lastPrinted>2021-05-18T10:50:50Z</cp:lastPrinted>
  <dcterms:created xsi:type="dcterms:W3CDTF">2020-07-29T15:29:40Z</dcterms:created>
  <dcterms:modified xsi:type="dcterms:W3CDTF">2025-06-23T07:53:13Z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0x010100E04E9CB587854BDCB31D5A9387256C63005987441D6252D64C88032088E8BB162100E98EAFB3B30DA3429737080FEC168EA3</vt:lpwstr>
  </property>
  <property fmtid="{D5CDD505-2E9C-101B-9397-08002B2CF9AE}" pid="3" name="_dlc_DocIdItemGuid">
    <vt:lpwstr>434ba93b-457d-4b8b-9ffc-5426f75c44fb</vt:lpwstr>
  </property>
  <property fmtid="{D5CDD505-2E9C-101B-9397-08002B2CF9AE}" pid="4" name="TaxKeyword">
    <vt:lpwstr/>
  </property>
  <property fmtid="{D5CDD505-2E9C-101B-9397-08002B2CF9AE}" pid="5" name="a7021a1e3c084df381343a5d51fdc64f">
    <vt:lpwstr/>
  </property>
  <property fmtid="{D5CDD505-2E9C-101B-9397-08002B2CF9AE}" pid="6" name="Prosjektfaser">
    <vt:lpwstr/>
  </property>
  <property fmtid="{D5CDD505-2E9C-101B-9397-08002B2CF9AE}" pid="7" name="ForsvaretTeamsiteOrganization">
    <vt:lpwstr>40;#HVSKS|11226253-0110-4b48-87df-b88a409705b2</vt:lpwstr>
  </property>
  <property fmtid="{D5CDD505-2E9C-101B-9397-08002B2CF9AE}" pid="8" name="ForsvaretTeamsiteSubject">
    <vt:lpwstr>41;#Erfaringshåndtering|b6e04964-d8a7-45db-be58-b776cc67133b</vt:lpwstr>
  </property>
  <property fmtid="{D5CDD505-2E9C-101B-9397-08002B2CF9AE}" pid="9" name="ForsvaretTeamsiteSecurityLevel">
    <vt:lpwstr>48;#UGRADERT|d00673f2-4025-410d-80f3-e4b359da56af</vt:lpwstr>
  </property>
  <property fmtid="{D5CDD505-2E9C-101B-9397-08002B2CF9AE}" pid="10" name="Lokasjon:">
    <vt:lpwstr/>
  </property>
</Properties>
</file>